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2"/>
  </p:notesMasterIdLst>
  <p:handoutMasterIdLst>
    <p:handoutMasterId r:id="rId53"/>
  </p:handoutMasterIdLst>
  <p:sldIdLst>
    <p:sldId id="1377" r:id="rId2"/>
    <p:sldId id="1357" r:id="rId3"/>
    <p:sldId id="1358" r:id="rId4"/>
    <p:sldId id="1390" r:id="rId5"/>
    <p:sldId id="1391" r:id="rId6"/>
    <p:sldId id="1392" r:id="rId7"/>
    <p:sldId id="1393" r:id="rId8"/>
    <p:sldId id="1394" r:id="rId9"/>
    <p:sldId id="1395" r:id="rId10"/>
    <p:sldId id="1396" r:id="rId11"/>
    <p:sldId id="1397" r:id="rId12"/>
    <p:sldId id="1398" r:id="rId13"/>
    <p:sldId id="1399" r:id="rId14"/>
    <p:sldId id="1400" r:id="rId15"/>
    <p:sldId id="1401" r:id="rId16"/>
    <p:sldId id="1402" r:id="rId17"/>
    <p:sldId id="1403" r:id="rId18"/>
    <p:sldId id="1404" r:id="rId19"/>
    <p:sldId id="1405" r:id="rId20"/>
    <p:sldId id="1406" r:id="rId21"/>
    <p:sldId id="1407" r:id="rId22"/>
    <p:sldId id="1408" r:id="rId23"/>
    <p:sldId id="1409" r:id="rId24"/>
    <p:sldId id="1410" r:id="rId25"/>
    <p:sldId id="1411" r:id="rId26"/>
    <p:sldId id="1412" r:id="rId27"/>
    <p:sldId id="1413" r:id="rId28"/>
    <p:sldId id="1414" r:id="rId29"/>
    <p:sldId id="1415" r:id="rId30"/>
    <p:sldId id="1416" r:id="rId31"/>
    <p:sldId id="1417" r:id="rId32"/>
    <p:sldId id="1418" r:id="rId33"/>
    <p:sldId id="1419" r:id="rId34"/>
    <p:sldId id="1420" r:id="rId35"/>
    <p:sldId id="1421" r:id="rId36"/>
    <p:sldId id="1422" r:id="rId37"/>
    <p:sldId id="1423" r:id="rId38"/>
    <p:sldId id="1424" r:id="rId39"/>
    <p:sldId id="1425" r:id="rId40"/>
    <p:sldId id="1426" r:id="rId41"/>
    <p:sldId id="1427" r:id="rId42"/>
    <p:sldId id="1428" r:id="rId43"/>
    <p:sldId id="1429" r:id="rId44"/>
    <p:sldId id="1430" r:id="rId45"/>
    <p:sldId id="1431" r:id="rId46"/>
    <p:sldId id="1432" r:id="rId47"/>
    <p:sldId id="1433" r:id="rId48"/>
    <p:sldId id="1434" r:id="rId49"/>
    <p:sldId id="1435" r:id="rId50"/>
    <p:sldId id="1389" r:id="rId51"/>
  </p:sldIdLst>
  <p:sldSz cx="9144000" cy="6858000" type="screen4x3"/>
  <p:notesSz cx="7010400" cy="9296400"/>
  <p:defaultTextStyle>
    <a:defPPr>
      <a:defRPr lang="en-US"/>
    </a:defPPr>
    <a:lvl1pPr algn="l" rtl="0" fontAlgn="base">
      <a:spcBef>
        <a:spcPct val="0"/>
      </a:spcBef>
      <a:spcAft>
        <a:spcPct val="0"/>
      </a:spcAft>
      <a:defRPr sz="2800" kern="1200">
        <a:solidFill>
          <a:schemeClr val="tx1"/>
        </a:solidFill>
        <a:latin typeface="Courier New" pitchFamily="49" charset="0"/>
        <a:ea typeface="+mn-ea"/>
        <a:cs typeface="Arial" charset="0"/>
      </a:defRPr>
    </a:lvl1pPr>
    <a:lvl2pPr marL="457200" algn="l" rtl="0" fontAlgn="base">
      <a:spcBef>
        <a:spcPct val="0"/>
      </a:spcBef>
      <a:spcAft>
        <a:spcPct val="0"/>
      </a:spcAft>
      <a:defRPr sz="2800" kern="1200">
        <a:solidFill>
          <a:schemeClr val="tx1"/>
        </a:solidFill>
        <a:latin typeface="Courier New" pitchFamily="49" charset="0"/>
        <a:ea typeface="+mn-ea"/>
        <a:cs typeface="Arial" charset="0"/>
      </a:defRPr>
    </a:lvl2pPr>
    <a:lvl3pPr marL="914400" algn="l" rtl="0" fontAlgn="base">
      <a:spcBef>
        <a:spcPct val="0"/>
      </a:spcBef>
      <a:spcAft>
        <a:spcPct val="0"/>
      </a:spcAft>
      <a:defRPr sz="2800" kern="1200">
        <a:solidFill>
          <a:schemeClr val="tx1"/>
        </a:solidFill>
        <a:latin typeface="Courier New" pitchFamily="49" charset="0"/>
        <a:ea typeface="+mn-ea"/>
        <a:cs typeface="Arial" charset="0"/>
      </a:defRPr>
    </a:lvl3pPr>
    <a:lvl4pPr marL="1371600" algn="l" rtl="0" fontAlgn="base">
      <a:spcBef>
        <a:spcPct val="0"/>
      </a:spcBef>
      <a:spcAft>
        <a:spcPct val="0"/>
      </a:spcAft>
      <a:defRPr sz="2800" kern="1200">
        <a:solidFill>
          <a:schemeClr val="tx1"/>
        </a:solidFill>
        <a:latin typeface="Courier New" pitchFamily="49" charset="0"/>
        <a:ea typeface="+mn-ea"/>
        <a:cs typeface="Arial" charset="0"/>
      </a:defRPr>
    </a:lvl4pPr>
    <a:lvl5pPr marL="1828800" algn="l" rtl="0" fontAlgn="base">
      <a:spcBef>
        <a:spcPct val="0"/>
      </a:spcBef>
      <a:spcAft>
        <a:spcPct val="0"/>
      </a:spcAft>
      <a:defRPr sz="2800" kern="1200">
        <a:solidFill>
          <a:schemeClr val="tx1"/>
        </a:solidFill>
        <a:latin typeface="Courier New" pitchFamily="49" charset="0"/>
        <a:ea typeface="+mn-ea"/>
        <a:cs typeface="Arial" charset="0"/>
      </a:defRPr>
    </a:lvl5pPr>
    <a:lvl6pPr marL="2286000" algn="l" defTabSz="914400" rtl="0" eaLnBrk="1" latinLnBrk="0" hangingPunct="1">
      <a:defRPr sz="2800" kern="1200">
        <a:solidFill>
          <a:schemeClr val="tx1"/>
        </a:solidFill>
        <a:latin typeface="Courier New" pitchFamily="49" charset="0"/>
        <a:ea typeface="+mn-ea"/>
        <a:cs typeface="Arial" charset="0"/>
      </a:defRPr>
    </a:lvl6pPr>
    <a:lvl7pPr marL="2743200" algn="l" defTabSz="914400" rtl="0" eaLnBrk="1" latinLnBrk="0" hangingPunct="1">
      <a:defRPr sz="2800" kern="1200">
        <a:solidFill>
          <a:schemeClr val="tx1"/>
        </a:solidFill>
        <a:latin typeface="Courier New" pitchFamily="49" charset="0"/>
        <a:ea typeface="+mn-ea"/>
        <a:cs typeface="Arial" charset="0"/>
      </a:defRPr>
    </a:lvl7pPr>
    <a:lvl8pPr marL="3200400" algn="l" defTabSz="914400" rtl="0" eaLnBrk="1" latinLnBrk="0" hangingPunct="1">
      <a:defRPr sz="2800" kern="1200">
        <a:solidFill>
          <a:schemeClr val="tx1"/>
        </a:solidFill>
        <a:latin typeface="Courier New" pitchFamily="49" charset="0"/>
        <a:ea typeface="+mn-ea"/>
        <a:cs typeface="Arial" charset="0"/>
      </a:defRPr>
    </a:lvl8pPr>
    <a:lvl9pPr marL="3657600" algn="l" defTabSz="914400" rtl="0" eaLnBrk="1" latinLnBrk="0" hangingPunct="1">
      <a:defRPr sz="2800" kern="1200">
        <a:solidFill>
          <a:schemeClr val="tx1"/>
        </a:solidFill>
        <a:latin typeface="Courier New" pitchFamily="49"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735" autoAdjust="0"/>
    <p:restoredTop sz="95534" autoAdjust="0"/>
  </p:normalViewPr>
  <p:slideViewPr>
    <p:cSldViewPr>
      <p:cViewPr varScale="1">
        <p:scale>
          <a:sx n="113" d="100"/>
          <a:sy n="113" d="100"/>
        </p:scale>
        <p:origin x="1206" y="-6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181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5" tIns="46587" rIns="93175" bIns="46587" numCol="1" anchor="t" anchorCtr="0" compatLnSpc="1">
            <a:prstTxWarp prst="textNoShape">
              <a:avLst/>
            </a:prstTxWarp>
          </a:bodyPr>
          <a:lstStyle>
            <a:lvl1pPr defTabSz="931956" eaLnBrk="0" hangingPunct="0">
              <a:defRPr sz="1200">
                <a:latin typeface="Times New Roman" pitchFamily="18" charset="0"/>
              </a:defRPr>
            </a:lvl1pPr>
          </a:lstStyle>
          <a:p>
            <a:pPr>
              <a:defRPr/>
            </a:pPr>
            <a:endParaRPr lang="en-US"/>
          </a:p>
        </p:txBody>
      </p:sp>
      <p:sp>
        <p:nvSpPr>
          <p:cNvPr id="6656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5" tIns="46587" rIns="93175" bIns="46587" numCol="1" anchor="t" anchorCtr="0" compatLnSpc="1">
            <a:prstTxWarp prst="textNoShape">
              <a:avLst/>
            </a:prstTxWarp>
          </a:bodyPr>
          <a:lstStyle>
            <a:lvl1pPr algn="r" defTabSz="931956" eaLnBrk="0" hangingPunct="0">
              <a:defRPr sz="1200">
                <a:latin typeface="Times New Roman" pitchFamily="18" charset="0"/>
              </a:defRPr>
            </a:lvl1pPr>
          </a:lstStyle>
          <a:p>
            <a:pPr>
              <a:defRPr/>
            </a:pPr>
            <a:fld id="{4A431815-1E30-4C57-AF0B-69A42EC697AD}" type="datetimeFigureOut">
              <a:rPr lang="en-US"/>
              <a:pPr>
                <a:defRPr/>
              </a:pPr>
              <a:t>12/4/2017</a:t>
            </a:fld>
            <a:endParaRPr lang="en-US" dirty="0"/>
          </a:p>
        </p:txBody>
      </p:sp>
      <p:sp>
        <p:nvSpPr>
          <p:cNvPr id="6656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5" tIns="46587" rIns="93175" bIns="46587" numCol="1" anchor="b" anchorCtr="0" compatLnSpc="1">
            <a:prstTxWarp prst="textNoShape">
              <a:avLst/>
            </a:prstTxWarp>
          </a:bodyPr>
          <a:lstStyle>
            <a:lvl1pPr defTabSz="931956" eaLnBrk="0" hangingPunct="0">
              <a:defRPr sz="1200">
                <a:latin typeface="Times New Roman" pitchFamily="18" charset="0"/>
              </a:defRPr>
            </a:lvl1pPr>
          </a:lstStyle>
          <a:p>
            <a:pPr>
              <a:defRPr/>
            </a:pPr>
            <a:endParaRPr lang="en-US"/>
          </a:p>
        </p:txBody>
      </p:sp>
      <p:sp>
        <p:nvSpPr>
          <p:cNvPr id="6656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5" tIns="46587" rIns="93175" bIns="46587" numCol="1" anchor="b" anchorCtr="0" compatLnSpc="1">
            <a:prstTxWarp prst="textNoShape">
              <a:avLst/>
            </a:prstTxWarp>
          </a:bodyPr>
          <a:lstStyle>
            <a:lvl1pPr algn="r" defTabSz="931956" eaLnBrk="0" hangingPunct="0">
              <a:defRPr sz="1200">
                <a:latin typeface="Times New Roman" pitchFamily="18" charset="0"/>
              </a:defRPr>
            </a:lvl1pPr>
          </a:lstStyle>
          <a:p>
            <a:pPr>
              <a:defRPr/>
            </a:pPr>
            <a:fld id="{4CB6D85D-C996-4444-AC1E-DBFD259D4BD1}" type="slidenum">
              <a:rPr lang="en-US"/>
              <a:pPr>
                <a:defRPr/>
              </a:pPr>
              <a:t>‹#›</a:t>
            </a:fld>
            <a:endParaRPr lang="en-US" dirty="0"/>
          </a:p>
        </p:txBody>
      </p:sp>
    </p:spTree>
    <p:extLst>
      <p:ext uri="{BB962C8B-B14F-4D97-AF65-F5344CB8AC3E}">
        <p14:creationId xmlns:p14="http://schemas.microsoft.com/office/powerpoint/2010/main" val="334682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5" tIns="46587" rIns="93175" bIns="46587" numCol="1" anchor="t" anchorCtr="0" compatLnSpc="1">
            <a:prstTxWarp prst="textNoShape">
              <a:avLst/>
            </a:prstTxWarp>
          </a:bodyPr>
          <a:lstStyle>
            <a:lvl1pPr defTabSz="931956">
              <a:defRPr sz="1200">
                <a:latin typeface="Arial" charset="0"/>
              </a:defRPr>
            </a:lvl1pPr>
          </a:lstStyle>
          <a:p>
            <a:pPr>
              <a:defRPr/>
            </a:pPr>
            <a:endParaRPr lang="en-US"/>
          </a:p>
        </p:txBody>
      </p:sp>
      <p:sp>
        <p:nvSpPr>
          <p:cNvPr id="38915" name="Rectangle 3"/>
          <p:cNvSpPr>
            <a:spLocks noGrp="1" noChangeArrowheads="1"/>
          </p:cNvSpPr>
          <p:nvPr>
            <p:ph type="dt" idx="1"/>
          </p:nvPr>
        </p:nvSpPr>
        <p:spPr bwMode="auto">
          <a:xfrm>
            <a:off x="3970338" y="0"/>
            <a:ext cx="3038475" cy="465138"/>
          </a:xfrm>
          <a:prstGeom prst="rect">
            <a:avLst/>
          </a:prstGeom>
          <a:noFill/>
          <a:ln w="9525">
            <a:noFill/>
            <a:miter lim="800000"/>
            <a:headEnd/>
            <a:tailEnd/>
          </a:ln>
        </p:spPr>
        <p:txBody>
          <a:bodyPr vert="horz" wrap="square" lIns="93175" tIns="46587" rIns="93175" bIns="46587" numCol="1" anchor="t" anchorCtr="0" compatLnSpc="1">
            <a:prstTxWarp prst="textNoShape">
              <a:avLst/>
            </a:prstTxWarp>
          </a:bodyPr>
          <a:lstStyle>
            <a:lvl1pPr algn="r" defTabSz="931956">
              <a:defRPr sz="1200">
                <a:latin typeface="Arial" charset="0"/>
              </a:defRPr>
            </a:lvl1pPr>
          </a:lstStyle>
          <a:p>
            <a:pPr>
              <a:defRPr/>
            </a:pPr>
            <a:endParaRPr lang="en-US"/>
          </a:p>
        </p:txBody>
      </p:sp>
      <p:sp>
        <p:nvSpPr>
          <p:cNvPr id="2467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p:cNvSpPr>
            <a:spLocks noGrp="1" noChangeArrowheads="1"/>
          </p:cNvSpPr>
          <p:nvPr>
            <p:ph type="body" sz="quarter" idx="3"/>
          </p:nvPr>
        </p:nvSpPr>
        <p:spPr bwMode="auto">
          <a:xfrm>
            <a:off x="700088" y="4414838"/>
            <a:ext cx="5610225" cy="4184650"/>
          </a:xfrm>
          <a:prstGeom prst="rect">
            <a:avLst/>
          </a:prstGeom>
          <a:noFill/>
          <a:ln w="9525">
            <a:noFill/>
            <a:miter lim="800000"/>
            <a:headEnd/>
            <a:tailEnd/>
          </a:ln>
        </p:spPr>
        <p:txBody>
          <a:bodyPr vert="horz" wrap="square" lIns="93175" tIns="46587" rIns="93175" bIns="4658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p:spPr>
        <p:txBody>
          <a:bodyPr vert="horz" wrap="square" lIns="93175" tIns="46587" rIns="93175" bIns="46587" numCol="1" anchor="b" anchorCtr="0" compatLnSpc="1">
            <a:prstTxWarp prst="textNoShape">
              <a:avLst/>
            </a:prstTxWarp>
          </a:bodyPr>
          <a:lstStyle>
            <a:lvl1pPr defTabSz="931956">
              <a:defRPr sz="1200">
                <a:latin typeface="Arial" charset="0"/>
              </a:defRPr>
            </a:lvl1pPr>
          </a:lstStyle>
          <a:p>
            <a:pPr>
              <a:defRPr/>
            </a:pPr>
            <a:endParaRPr lang="en-US"/>
          </a:p>
        </p:txBody>
      </p:sp>
      <p:sp>
        <p:nvSpPr>
          <p:cNvPr id="3891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5" tIns="46587" rIns="93175" bIns="46587" numCol="1" anchor="b" anchorCtr="0" compatLnSpc="1">
            <a:prstTxWarp prst="textNoShape">
              <a:avLst/>
            </a:prstTxWarp>
          </a:bodyPr>
          <a:lstStyle>
            <a:lvl1pPr algn="r" defTabSz="931956">
              <a:defRPr sz="1200">
                <a:latin typeface="Arial" charset="0"/>
              </a:defRPr>
            </a:lvl1pPr>
          </a:lstStyle>
          <a:p>
            <a:pPr>
              <a:defRPr/>
            </a:pPr>
            <a:fld id="{F6B7B77D-D41B-4583-9002-6715D1867E3B}" type="slidenum">
              <a:rPr lang="en-US"/>
              <a:pPr>
                <a:defRPr/>
              </a:pPr>
              <a:t>‹#›</a:t>
            </a:fld>
            <a:endParaRPr lang="en-US" dirty="0"/>
          </a:p>
        </p:txBody>
      </p:sp>
    </p:spTree>
    <p:extLst>
      <p:ext uri="{BB962C8B-B14F-4D97-AF65-F5344CB8AC3E}">
        <p14:creationId xmlns:p14="http://schemas.microsoft.com/office/powerpoint/2010/main" val="15732980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DDA7653-8F24-478C-93B4-897223C8FD4B}" type="datetime1">
              <a:rPr lang="en-US"/>
              <a:pPr>
                <a:defRPr/>
              </a:pPr>
              <a:t>12/4/2017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1D6531-73BC-4C57-B5AF-4632C9636509}" type="slidenum">
              <a:rPr lang="en-US"/>
              <a:pPr>
                <a:defRPr/>
              </a:pPr>
              <a:t>‹#›</a:t>
            </a:fld>
            <a:endParaRPr lang="en-US" dirty="0"/>
          </a:p>
        </p:txBody>
      </p:sp>
    </p:spTree>
    <p:extLst>
      <p:ext uri="{BB962C8B-B14F-4D97-AF65-F5344CB8AC3E}">
        <p14:creationId xmlns:p14="http://schemas.microsoft.com/office/powerpoint/2010/main" val="1392038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7B008D3-2D81-44B0-9840-D61A0B29EF97}" type="datetime1">
              <a:rPr lang="en-US"/>
              <a:pPr>
                <a:defRPr/>
              </a:pPr>
              <a:t>12/4/2017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DE19E4-F50B-4A7C-A068-091F9D113440}" type="slidenum">
              <a:rPr lang="en-US"/>
              <a:pPr>
                <a:defRPr/>
              </a:pPr>
              <a:t>‹#›</a:t>
            </a:fld>
            <a:endParaRPr lang="en-US" dirty="0"/>
          </a:p>
        </p:txBody>
      </p:sp>
    </p:spTree>
    <p:extLst>
      <p:ext uri="{BB962C8B-B14F-4D97-AF65-F5344CB8AC3E}">
        <p14:creationId xmlns:p14="http://schemas.microsoft.com/office/powerpoint/2010/main" val="3485563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418E6D8-D8E8-4530-BED6-8D0C0C94BC6B}" type="datetime1">
              <a:rPr lang="en-US"/>
              <a:pPr>
                <a:defRPr/>
              </a:pPr>
              <a:t>12/4/2017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789D15-F680-4152-83E7-6CB345E6C77C}" type="slidenum">
              <a:rPr lang="en-US"/>
              <a:pPr>
                <a:defRPr/>
              </a:pPr>
              <a:t>‹#›</a:t>
            </a:fld>
            <a:endParaRPr lang="en-US" dirty="0"/>
          </a:p>
        </p:txBody>
      </p:sp>
    </p:spTree>
    <p:extLst>
      <p:ext uri="{BB962C8B-B14F-4D97-AF65-F5344CB8AC3E}">
        <p14:creationId xmlns:p14="http://schemas.microsoft.com/office/powerpoint/2010/main" val="1736881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0C6A0EE0-4AA5-4840-B9E7-AF4DE00DB9B5}" type="datetime1">
              <a:rPr lang="en-US"/>
              <a:pPr>
                <a:defRPr/>
              </a:pPr>
              <a:t>12/4/2017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DE42BC-B2F9-49BF-BF71-14EDF7993716}" type="slidenum">
              <a:rPr lang="en-US"/>
              <a:pPr>
                <a:defRPr/>
              </a:pPr>
              <a:t>‹#›</a:t>
            </a:fld>
            <a:endParaRPr lang="en-US" dirty="0"/>
          </a:p>
        </p:txBody>
      </p:sp>
    </p:spTree>
    <p:extLst>
      <p:ext uri="{BB962C8B-B14F-4D97-AF65-F5344CB8AC3E}">
        <p14:creationId xmlns:p14="http://schemas.microsoft.com/office/powerpoint/2010/main" val="2617757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C9B23B7-9152-4F12-A62F-4721F61105F5}" type="datetime1">
              <a:rPr lang="en-US"/>
              <a:pPr>
                <a:defRPr/>
              </a:pPr>
              <a:t>12/4/2017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39F003-2850-49BD-B191-B191FDD3A441}" type="slidenum">
              <a:rPr lang="en-US"/>
              <a:pPr>
                <a:defRPr/>
              </a:pPr>
              <a:t>‹#›</a:t>
            </a:fld>
            <a:endParaRPr lang="en-US" dirty="0"/>
          </a:p>
        </p:txBody>
      </p:sp>
    </p:spTree>
    <p:extLst>
      <p:ext uri="{BB962C8B-B14F-4D97-AF65-F5344CB8AC3E}">
        <p14:creationId xmlns:p14="http://schemas.microsoft.com/office/powerpoint/2010/main" val="211736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91C933E-C121-4221-8F1D-5EBBC1AE2C19}" type="datetime1">
              <a:rPr lang="en-US"/>
              <a:pPr>
                <a:defRPr/>
              </a:pPr>
              <a:t>12/4/2017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9CE672-EC27-4D77-A58F-CF610848D95D}" type="slidenum">
              <a:rPr lang="en-US"/>
              <a:pPr>
                <a:defRPr/>
              </a:pPr>
              <a:t>‹#›</a:t>
            </a:fld>
            <a:endParaRPr lang="en-US" dirty="0"/>
          </a:p>
        </p:txBody>
      </p:sp>
    </p:spTree>
    <p:extLst>
      <p:ext uri="{BB962C8B-B14F-4D97-AF65-F5344CB8AC3E}">
        <p14:creationId xmlns:p14="http://schemas.microsoft.com/office/powerpoint/2010/main" val="3348596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6A61228-392F-4391-B969-4B15C1F79E61}" type="datetime1">
              <a:rPr lang="en-US"/>
              <a:pPr>
                <a:defRPr/>
              </a:pPr>
              <a:t>12/4/2017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E1037C-982F-44E8-BA3F-1A5B7AB13ACE}" type="slidenum">
              <a:rPr lang="en-US"/>
              <a:pPr>
                <a:defRPr/>
              </a:pPr>
              <a:t>‹#›</a:t>
            </a:fld>
            <a:endParaRPr lang="en-US" dirty="0"/>
          </a:p>
        </p:txBody>
      </p:sp>
    </p:spTree>
    <p:extLst>
      <p:ext uri="{BB962C8B-B14F-4D97-AF65-F5344CB8AC3E}">
        <p14:creationId xmlns:p14="http://schemas.microsoft.com/office/powerpoint/2010/main" val="2628870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3E86AB28-98CF-4F33-8D1D-D39CC92F6FF9}" type="datetime1">
              <a:rPr lang="en-US"/>
              <a:pPr>
                <a:defRPr/>
              </a:pPr>
              <a:t>12/4/2017</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8FA383D-616B-4333-8292-EE01E20C3C82}" type="slidenum">
              <a:rPr lang="en-US"/>
              <a:pPr>
                <a:defRPr/>
              </a:pPr>
              <a:t>‹#›</a:t>
            </a:fld>
            <a:endParaRPr lang="en-US" dirty="0"/>
          </a:p>
        </p:txBody>
      </p:sp>
    </p:spTree>
    <p:extLst>
      <p:ext uri="{BB962C8B-B14F-4D97-AF65-F5344CB8AC3E}">
        <p14:creationId xmlns:p14="http://schemas.microsoft.com/office/powerpoint/2010/main" val="7286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0F0C2BE-EAEA-4D11-9637-0D74ADEC20AA}" type="datetime1">
              <a:rPr lang="en-US"/>
              <a:pPr>
                <a:defRPr/>
              </a:pPr>
              <a:t>12/4/2017</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0E8234-DAC2-4DFC-AFF0-86CD040E2E96}" type="slidenum">
              <a:rPr lang="en-US"/>
              <a:pPr>
                <a:defRPr/>
              </a:pPr>
              <a:t>‹#›</a:t>
            </a:fld>
            <a:endParaRPr lang="en-US" dirty="0"/>
          </a:p>
        </p:txBody>
      </p:sp>
    </p:spTree>
    <p:extLst>
      <p:ext uri="{BB962C8B-B14F-4D97-AF65-F5344CB8AC3E}">
        <p14:creationId xmlns:p14="http://schemas.microsoft.com/office/powerpoint/2010/main" val="4171516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B762C40-23D1-4098-9631-49BC987086ED}" type="datetime1">
              <a:rPr lang="en-US"/>
              <a:pPr>
                <a:defRPr/>
              </a:pPr>
              <a:t>12/4/2017</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1477070-59F1-495A-8DAF-6393DA71EE53}" type="slidenum">
              <a:rPr lang="en-US"/>
              <a:pPr>
                <a:defRPr/>
              </a:pPr>
              <a:t>‹#›</a:t>
            </a:fld>
            <a:endParaRPr lang="en-US" dirty="0"/>
          </a:p>
        </p:txBody>
      </p:sp>
    </p:spTree>
    <p:extLst>
      <p:ext uri="{BB962C8B-B14F-4D97-AF65-F5344CB8AC3E}">
        <p14:creationId xmlns:p14="http://schemas.microsoft.com/office/powerpoint/2010/main" val="9724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6FD1555-9B1E-4DE2-AF42-979AF0A7BE36}" type="datetime1">
              <a:rPr lang="en-US"/>
              <a:pPr>
                <a:defRPr/>
              </a:pPr>
              <a:t>12/4/2017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22662B-3171-499D-AD7B-6CCA79FED859}" type="slidenum">
              <a:rPr lang="en-US"/>
              <a:pPr>
                <a:defRPr/>
              </a:pPr>
              <a:t>‹#›</a:t>
            </a:fld>
            <a:endParaRPr lang="en-US" dirty="0"/>
          </a:p>
        </p:txBody>
      </p:sp>
    </p:spTree>
    <p:extLst>
      <p:ext uri="{BB962C8B-B14F-4D97-AF65-F5344CB8AC3E}">
        <p14:creationId xmlns:p14="http://schemas.microsoft.com/office/powerpoint/2010/main" val="3264647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FDC070D-A113-43D5-B42C-A22D441480F2}" type="datetime1">
              <a:rPr lang="en-US"/>
              <a:pPr>
                <a:defRPr/>
              </a:pPr>
              <a:t>12/4/2017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62FC6F-5577-4C59-9B6E-CD1FB5C99E71}" type="slidenum">
              <a:rPr lang="en-US"/>
              <a:pPr>
                <a:defRPr/>
              </a:pPr>
              <a:t>‹#›</a:t>
            </a:fld>
            <a:endParaRPr lang="en-US" dirty="0"/>
          </a:p>
        </p:txBody>
      </p:sp>
    </p:spTree>
    <p:extLst>
      <p:ext uri="{BB962C8B-B14F-4D97-AF65-F5344CB8AC3E}">
        <p14:creationId xmlns:p14="http://schemas.microsoft.com/office/powerpoint/2010/main" val="777505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fld id="{CCA80530-EAA0-4473-91E0-C756F194A774}" type="datetime1">
              <a:rPr lang="en-US"/>
              <a:pPr>
                <a:defRPr/>
              </a:pPr>
              <a:t>12/4/2017</a:t>
            </a:fld>
            <a:endParaRPr lang="en-US" dirty="0"/>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F3FAF337-76AC-4445-9DF4-FC281EB872A8}" type="slidenum">
              <a:rPr lang="en-US"/>
              <a:pPr>
                <a:defRPr/>
              </a:pPr>
              <a:t>‹#›</a:t>
            </a:fld>
            <a:endParaRPr lang="en-US" dirty="0"/>
          </a:p>
        </p:txBody>
      </p:sp>
      <p:pic>
        <p:nvPicPr>
          <p:cNvPr id="1031" name="Picture 8" descr="npo00000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766888"/>
            <a:ext cx="91440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32" name="Picture 9" descr="EG&amp;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8900" y="50800"/>
            <a:ext cx="11303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D:\Documents and Settings\timmy.babineaux\My Documents\My Pictures\mcb_logo.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153400" y="50800"/>
            <a:ext cx="9017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 id="2147484254"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cloud.scorm.com/content/courses/KBQDXH78X6/b5ae6cfa-8192-4ef2-b4e2-d2e173ec56a9/0/course/%7B05AD4421-E1F1-400D-ADF2-C80D33AA8108%7D.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loud.scorm.com/content/courses/KBQDXH78X6/b5ae6cfa-8192-4ef2-b4e2-d2e173ec56a9/0/course/%7B6C2F72E9-8528-43A8-AA4B-EC591D6EDC1D%7D.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21.v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3.v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vmlDrawing" Target="../drawings/vmlDrawing24.v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vmlDrawing" Target="../drawings/vmlDrawing25.v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6.v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mlDrawing" Target="../drawings/vmlDrawing27.v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28.v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mlDrawing" Target="../drawings/vmlDrawing29.v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mlDrawing" Target="../drawings/vmlDrawing30.v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vmlDrawing" Target="../drawings/vmlDrawing31.v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vmlDrawing" Target="../drawings/vmlDrawing32.v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33.v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34.v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35.v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36.v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endParaRPr lang="en-US" dirty="0"/>
          </a:p>
        </p:txBody>
      </p:sp>
      <p:sp>
        <p:nvSpPr>
          <p:cNvPr id="5" name="Text Placeholder 4"/>
          <p:cNvSpPr>
            <a:spLocks noGrp="1"/>
          </p:cNvSpPr>
          <p:nvPr>
            <p:ph type="body" idx="1"/>
          </p:nvPr>
        </p:nvSpPr>
        <p:spPr/>
        <p:txBody>
          <a:bodyPr/>
          <a:lstStyle/>
          <a:p>
            <a:pPr algn="ctr"/>
            <a:r>
              <a:rPr lang="en-US" sz="4400" cap="all" dirty="0" smtClean="0">
                <a:solidFill>
                  <a:srgbClr val="000000"/>
                </a:solidFill>
              </a:rPr>
              <a:t>SMALL ARMS</a:t>
            </a:r>
            <a:r>
              <a:rPr lang="en-US" sz="4000" b="1" cap="all" dirty="0" smtClean="0">
                <a:solidFill>
                  <a:srgbClr val="000000"/>
                </a:solidFill>
              </a:rPr>
              <a:t/>
            </a:r>
            <a:br>
              <a:rPr lang="en-US" sz="4000" b="1" cap="all" dirty="0" smtClean="0">
                <a:solidFill>
                  <a:srgbClr val="000000"/>
                </a:solidFill>
              </a:rPr>
            </a:b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1</a:t>
            </a:fld>
            <a:endParaRPr lang="en-US" dirty="0"/>
          </a:p>
        </p:txBody>
      </p:sp>
    </p:spTree>
    <p:extLst>
      <p:ext uri="{BB962C8B-B14F-4D97-AF65-F5344CB8AC3E}">
        <p14:creationId xmlns:p14="http://schemas.microsoft.com/office/powerpoint/2010/main" val="3963038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 y="1828800"/>
            <a:ext cx="9144000" cy="4953000"/>
          </a:xfrm>
        </p:spPr>
        <p:txBody>
          <a:bodyPr/>
          <a:lstStyle/>
          <a:p>
            <a:r>
              <a:rPr lang="en-US" sz="2400" dirty="0" smtClean="0"/>
              <a:t>Propellant</a:t>
            </a:r>
          </a:p>
          <a:p>
            <a:r>
              <a:rPr lang="en-US" sz="2000" dirty="0"/>
              <a:t>The burning gases produced from the propellant in a SAA cartridge propels the bullet towards the intended target.</a:t>
            </a:r>
          </a:p>
          <a:p>
            <a:r>
              <a:rPr lang="en-US" sz="2000" dirty="0"/>
              <a:t>SAA cartridge cases are loaded with various propellant weights that impart sufficient velocity, within safe pressure, to obtain required ballistic projectile performance. The propellant for SAA is of </a:t>
            </a:r>
            <a:r>
              <a:rPr lang="en-US" sz="2000" dirty="0">
                <a:hlinkClick r:id="rId2"/>
              </a:rPr>
              <a:t>single-base</a:t>
            </a:r>
            <a:r>
              <a:rPr lang="en-US" sz="2000" dirty="0"/>
              <a:t> or </a:t>
            </a:r>
            <a:r>
              <a:rPr lang="en-US" sz="2000" dirty="0">
                <a:hlinkClick r:id="rId2"/>
              </a:rPr>
              <a:t>double-base</a:t>
            </a:r>
            <a:r>
              <a:rPr lang="en-US" sz="2000" dirty="0"/>
              <a:t> composition. </a:t>
            </a:r>
          </a:p>
          <a:p>
            <a:r>
              <a:rPr lang="en-US" sz="2000" dirty="0"/>
              <a:t>SAA propellant grains may be single-cylindrical or multiple-perforated, ball, or flake. Propellant grains are loaded loosely inside the cartridge case. </a:t>
            </a:r>
          </a:p>
          <a:p>
            <a:endParaRPr lang="en-US" sz="2400"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10</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SMALL ARMS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pic>
        <p:nvPicPr>
          <p:cNvPr id="7" name="Picture 6"/>
          <p:cNvPicPr>
            <a:picLocks noChangeAspect="1"/>
          </p:cNvPicPr>
          <p:nvPr/>
        </p:nvPicPr>
        <p:blipFill>
          <a:blip r:embed="rId3"/>
          <a:stretch>
            <a:fillRect/>
          </a:stretch>
        </p:blipFill>
        <p:spPr>
          <a:xfrm>
            <a:off x="533400" y="5021792"/>
            <a:ext cx="3819525" cy="1209675"/>
          </a:xfrm>
          <a:prstGeom prst="rect">
            <a:avLst/>
          </a:prstGeom>
        </p:spPr>
      </p:pic>
    </p:spTree>
    <p:extLst>
      <p:ext uri="{BB962C8B-B14F-4D97-AF65-F5344CB8AC3E}">
        <p14:creationId xmlns:p14="http://schemas.microsoft.com/office/powerpoint/2010/main" val="19442344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 y="1828800"/>
            <a:ext cx="9144000" cy="4953000"/>
          </a:xfrm>
        </p:spPr>
        <p:txBody>
          <a:bodyPr/>
          <a:lstStyle/>
          <a:p>
            <a:r>
              <a:rPr lang="en-US" sz="2400" dirty="0" smtClean="0"/>
              <a:t>Primer</a:t>
            </a:r>
          </a:p>
          <a:p>
            <a:r>
              <a:rPr lang="en-US" sz="2400" dirty="0"/>
              <a:t>The primer of a SAA cartridge initiates the propellant. SAA primers may be of either electric or percussion type. Electric primers are initiated by an electric current while percussion primers are initiated by the impact of a firing pin.</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11</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SMALL ARMS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914400" y="4267200"/>
            <a:ext cx="6155826" cy="1752600"/>
          </a:xfrm>
          <a:prstGeom prst="rect">
            <a:avLst/>
          </a:prstGeom>
        </p:spPr>
      </p:pic>
    </p:spTree>
    <p:extLst>
      <p:ext uri="{BB962C8B-B14F-4D97-AF65-F5344CB8AC3E}">
        <p14:creationId xmlns:p14="http://schemas.microsoft.com/office/powerpoint/2010/main" val="3297357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 y="1828800"/>
            <a:ext cx="9144000" cy="4953000"/>
          </a:xfrm>
        </p:spPr>
        <p:txBody>
          <a:bodyPr/>
          <a:lstStyle/>
          <a:p>
            <a:r>
              <a:rPr lang="en-US" dirty="0"/>
              <a:t>SAA Explosive </a:t>
            </a:r>
            <a:r>
              <a:rPr lang="en-US" dirty="0" smtClean="0"/>
              <a:t>Train</a:t>
            </a:r>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12</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SMALL ARMS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pic>
        <p:nvPicPr>
          <p:cNvPr id="5" name="Picture 4"/>
          <p:cNvPicPr>
            <a:picLocks noChangeAspect="1"/>
          </p:cNvPicPr>
          <p:nvPr/>
        </p:nvPicPr>
        <p:blipFill>
          <a:blip r:embed="rId2"/>
          <a:stretch>
            <a:fillRect/>
          </a:stretch>
        </p:blipFill>
        <p:spPr>
          <a:xfrm>
            <a:off x="142875" y="2438400"/>
            <a:ext cx="4429125" cy="1695450"/>
          </a:xfrm>
          <a:prstGeom prst="rect">
            <a:avLst/>
          </a:prstGeom>
        </p:spPr>
      </p:pic>
      <p:pic>
        <p:nvPicPr>
          <p:cNvPr id="7" name="Picture 6"/>
          <p:cNvPicPr>
            <a:picLocks noChangeAspect="1"/>
          </p:cNvPicPr>
          <p:nvPr/>
        </p:nvPicPr>
        <p:blipFill>
          <a:blip r:embed="rId3"/>
          <a:stretch>
            <a:fillRect/>
          </a:stretch>
        </p:blipFill>
        <p:spPr>
          <a:xfrm>
            <a:off x="4643437" y="2381250"/>
            <a:ext cx="4352925" cy="1657350"/>
          </a:xfrm>
          <a:prstGeom prst="rect">
            <a:avLst/>
          </a:prstGeom>
        </p:spPr>
      </p:pic>
      <p:pic>
        <p:nvPicPr>
          <p:cNvPr id="8" name="Picture 7"/>
          <p:cNvPicPr>
            <a:picLocks noChangeAspect="1"/>
          </p:cNvPicPr>
          <p:nvPr/>
        </p:nvPicPr>
        <p:blipFill>
          <a:blip r:embed="rId4"/>
          <a:stretch>
            <a:fillRect/>
          </a:stretch>
        </p:blipFill>
        <p:spPr>
          <a:xfrm>
            <a:off x="62968" y="4305300"/>
            <a:ext cx="4419600" cy="1724025"/>
          </a:xfrm>
          <a:prstGeom prst="rect">
            <a:avLst/>
          </a:prstGeom>
        </p:spPr>
      </p:pic>
      <p:pic>
        <p:nvPicPr>
          <p:cNvPr id="9" name="Picture 8"/>
          <p:cNvPicPr>
            <a:picLocks noChangeAspect="1"/>
          </p:cNvPicPr>
          <p:nvPr/>
        </p:nvPicPr>
        <p:blipFill>
          <a:blip r:embed="rId5"/>
          <a:stretch>
            <a:fillRect/>
          </a:stretch>
        </p:blipFill>
        <p:spPr>
          <a:xfrm>
            <a:off x="4805361" y="4387850"/>
            <a:ext cx="4029075" cy="1885950"/>
          </a:xfrm>
          <a:prstGeom prst="rect">
            <a:avLst/>
          </a:prstGeom>
        </p:spPr>
      </p:pic>
    </p:spTree>
    <p:extLst>
      <p:ext uri="{BB962C8B-B14F-4D97-AF65-F5344CB8AC3E}">
        <p14:creationId xmlns:p14="http://schemas.microsoft.com/office/powerpoint/2010/main" val="4964538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 y="1828800"/>
            <a:ext cx="9144000" cy="4953000"/>
          </a:xfrm>
        </p:spPr>
        <p:txBody>
          <a:bodyPr/>
          <a:lstStyle/>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13</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SMALL ARMS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
        <p:nvSpPr>
          <p:cNvPr id="14" name="TextBox 13"/>
          <p:cNvSpPr txBox="1"/>
          <p:nvPr/>
        </p:nvSpPr>
        <p:spPr>
          <a:xfrm>
            <a:off x="0" y="1905000"/>
            <a:ext cx="9135533" cy="4031873"/>
          </a:xfrm>
          <a:prstGeom prst="rect">
            <a:avLst/>
          </a:prstGeom>
          <a:noFill/>
        </p:spPr>
        <p:txBody>
          <a:bodyPr wrap="square" rtlCol="0">
            <a:spAutoFit/>
          </a:bodyPr>
          <a:lstStyle/>
          <a:p>
            <a:pPr marL="457200" indent="-457200">
              <a:buFont typeface="Arial" panose="020B0604020202020204" pitchFamily="34" charset="0"/>
              <a:buChar char="•"/>
            </a:pPr>
            <a:r>
              <a:rPr lang="en-US" sz="2400" b="1" dirty="0" smtClean="0">
                <a:latin typeface="+mj-lt"/>
              </a:rPr>
              <a:t>Ball Cartridge</a:t>
            </a:r>
          </a:p>
          <a:p>
            <a:pPr marL="457200" indent="-457200">
              <a:buFont typeface="Arial" panose="020B0604020202020204" pitchFamily="34" charset="0"/>
              <a:buChar char="•"/>
            </a:pPr>
            <a:endParaRPr lang="en-US" sz="2400" b="1" dirty="0" smtClean="0">
              <a:latin typeface="+mj-lt"/>
            </a:endParaRPr>
          </a:p>
          <a:p>
            <a:pPr marL="457200" indent="-457200">
              <a:buFont typeface="Arial" panose="020B0604020202020204" pitchFamily="34" charset="0"/>
              <a:buChar char="•"/>
            </a:pPr>
            <a:r>
              <a:rPr lang="en-US" sz="1800" dirty="0">
                <a:latin typeface="+mj-lt"/>
              </a:rPr>
              <a:t>The ball cartridge is intended for use in rifles, carbines, pistols, revolvers, and/or machine guns against personnel and unarmored targets. The bullet, as designed for general purpose combat and training requirements, normally consists of a metal jacket and a lead slug. </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1800" dirty="0">
                <a:latin typeface="+mj-lt"/>
              </a:rPr>
              <a:t>Caliber .50 ball bullet and 7.62MM, Ball M59 bullet contain soft steel cores. Cartridge 5.56MM Ball M855 is now being manufactured with lead free bullets to meet environmental standards. These rounds are commonly referred to as "green ammo" and are currently restricted to use only on ranges with mandatory environmental constraints. </a:t>
            </a:r>
            <a:endParaRPr lang="en-US" sz="1800" dirty="0" smtClean="0">
              <a:latin typeface="+mj-lt"/>
            </a:endParaRPr>
          </a:p>
          <a:p>
            <a:pPr marL="457200" indent="-457200">
              <a:buFont typeface="Arial" panose="020B0604020202020204" pitchFamily="34" charset="0"/>
              <a:buChar char="•"/>
            </a:pPr>
            <a:endParaRPr lang="en-US" sz="18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400" dirty="0">
              <a:latin typeface="+mj-lt"/>
            </a:endParaRPr>
          </a:p>
        </p:txBody>
      </p:sp>
      <p:pic>
        <p:nvPicPr>
          <p:cNvPr id="15" name="Picture 14"/>
          <p:cNvPicPr>
            <a:picLocks noChangeAspect="1"/>
          </p:cNvPicPr>
          <p:nvPr/>
        </p:nvPicPr>
        <p:blipFill>
          <a:blip r:embed="rId2"/>
          <a:stretch>
            <a:fillRect/>
          </a:stretch>
        </p:blipFill>
        <p:spPr>
          <a:xfrm>
            <a:off x="1676400" y="4997450"/>
            <a:ext cx="5943600" cy="1809750"/>
          </a:xfrm>
          <a:prstGeom prst="rect">
            <a:avLst/>
          </a:prstGeom>
        </p:spPr>
      </p:pic>
    </p:spTree>
    <p:extLst>
      <p:ext uri="{BB962C8B-B14F-4D97-AF65-F5344CB8AC3E}">
        <p14:creationId xmlns:p14="http://schemas.microsoft.com/office/powerpoint/2010/main" val="1619368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 y="1828800"/>
            <a:ext cx="9144000" cy="4953000"/>
          </a:xfrm>
        </p:spPr>
        <p:txBody>
          <a:bodyPr/>
          <a:lstStyle/>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14</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SMALL ARMS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
        <p:nvSpPr>
          <p:cNvPr id="5" name="TextBox 4"/>
          <p:cNvSpPr txBox="1"/>
          <p:nvPr/>
        </p:nvSpPr>
        <p:spPr>
          <a:xfrm>
            <a:off x="0" y="1905000"/>
            <a:ext cx="9135533" cy="5016758"/>
          </a:xfrm>
          <a:prstGeom prst="rect">
            <a:avLst/>
          </a:prstGeom>
          <a:noFill/>
        </p:spPr>
        <p:txBody>
          <a:bodyPr wrap="square" rtlCol="0">
            <a:spAutoFit/>
          </a:bodyPr>
          <a:lstStyle/>
          <a:p>
            <a:pPr marL="457200" indent="-457200">
              <a:buFont typeface="Arial" panose="020B0604020202020204" pitchFamily="34" charset="0"/>
              <a:buChar char="•"/>
            </a:pPr>
            <a:r>
              <a:rPr lang="en-US" sz="2000" b="1" dirty="0">
                <a:latin typeface="+mj-lt"/>
              </a:rPr>
              <a:t>Tracer (T) </a:t>
            </a:r>
            <a:r>
              <a:rPr lang="en-US" sz="2000" b="1" dirty="0" smtClean="0">
                <a:latin typeface="+mj-lt"/>
              </a:rPr>
              <a:t>Cartridge</a:t>
            </a:r>
          </a:p>
          <a:p>
            <a:pPr marL="457200" indent="-457200">
              <a:buFont typeface="Arial" panose="020B0604020202020204" pitchFamily="34" charset="0"/>
              <a:buChar char="•"/>
            </a:pPr>
            <a:r>
              <a:rPr lang="en-US" sz="2000" dirty="0">
                <a:latin typeface="+mj-lt"/>
              </a:rPr>
              <a:t>A tracer round contains a pyrotechnic composition in the base of the bullet to permit visible observation of the bullet's in-flight path or trajectory and point of impact. The pyrotechnic composition is ignited by the propellant when the round is fired emitting a bright flame visible by the gunner. Tracer rounds may also be used to pinpoint enemy targets.  They are used to ignite flammable materials and for signaling purposes</a:t>
            </a:r>
            <a:r>
              <a:rPr lang="en-US" sz="2000" dirty="0" smtClean="0">
                <a:latin typeface="+mj-lt"/>
              </a:rPr>
              <a:t>.</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p:txBody>
      </p:sp>
      <p:pic>
        <p:nvPicPr>
          <p:cNvPr id="19" name="Picture 18"/>
          <p:cNvPicPr>
            <a:picLocks noChangeAspect="1"/>
          </p:cNvPicPr>
          <p:nvPr/>
        </p:nvPicPr>
        <p:blipFill>
          <a:blip r:embed="rId3"/>
          <a:stretch>
            <a:fillRect/>
          </a:stretch>
        </p:blipFill>
        <p:spPr>
          <a:xfrm>
            <a:off x="533400" y="4114800"/>
            <a:ext cx="5714999" cy="2651968"/>
          </a:xfrm>
          <a:prstGeom prst="rect">
            <a:avLst/>
          </a:prstGeom>
        </p:spPr>
      </p:pic>
    </p:spTree>
    <p:extLst>
      <p:ext uri="{BB962C8B-B14F-4D97-AF65-F5344CB8AC3E}">
        <p14:creationId xmlns:p14="http://schemas.microsoft.com/office/powerpoint/2010/main" val="3697678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 y="1828800"/>
            <a:ext cx="9144000" cy="4953000"/>
          </a:xfrm>
        </p:spPr>
        <p:txBody>
          <a:bodyPr/>
          <a:lstStyle/>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15</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SMALL ARMS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
        <p:nvSpPr>
          <p:cNvPr id="5" name="TextBox 4"/>
          <p:cNvSpPr txBox="1"/>
          <p:nvPr/>
        </p:nvSpPr>
        <p:spPr>
          <a:xfrm>
            <a:off x="0" y="1905000"/>
            <a:ext cx="9135533" cy="5016758"/>
          </a:xfrm>
          <a:prstGeom prst="rect">
            <a:avLst/>
          </a:prstGeom>
          <a:noFill/>
        </p:spPr>
        <p:txBody>
          <a:bodyPr wrap="square" rtlCol="0">
            <a:spAutoFit/>
          </a:bodyPr>
          <a:lstStyle/>
          <a:p>
            <a:pPr marL="457200" indent="-457200">
              <a:buFont typeface="Arial" panose="020B0604020202020204" pitchFamily="34" charset="0"/>
              <a:buChar char="•"/>
            </a:pPr>
            <a:r>
              <a:rPr lang="en-US" sz="2000" dirty="0">
                <a:latin typeface="+mj-lt"/>
              </a:rPr>
              <a:t>Match (MATCH) </a:t>
            </a:r>
            <a:r>
              <a:rPr lang="en-US" sz="2000" dirty="0" smtClean="0">
                <a:latin typeface="+mj-lt"/>
              </a:rPr>
              <a:t>Cartridge</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2000" dirty="0">
                <a:latin typeface="+mj-lt"/>
              </a:rPr>
              <a:t>Match cartridges are high-quality rounds specifically manufactured for shooting competitions. Match cartridges can be of any size designation. The bullet consist of a gilded metal jacket and lead slug. The cartridges are identified on the head face with the designation NM (National Match) or Match</a:t>
            </a:r>
            <a:r>
              <a:rPr lang="en-US" sz="2000" dirty="0" smtClean="0">
                <a:latin typeface="+mj-lt"/>
              </a:rPr>
              <a:t>.</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p:txBody>
      </p:sp>
      <p:pic>
        <p:nvPicPr>
          <p:cNvPr id="2" name="Picture 1"/>
          <p:cNvPicPr>
            <a:picLocks noChangeAspect="1"/>
          </p:cNvPicPr>
          <p:nvPr/>
        </p:nvPicPr>
        <p:blipFill>
          <a:blip r:embed="rId3"/>
          <a:stretch>
            <a:fillRect/>
          </a:stretch>
        </p:blipFill>
        <p:spPr>
          <a:xfrm>
            <a:off x="457200" y="4038600"/>
            <a:ext cx="5181600" cy="2590800"/>
          </a:xfrm>
          <a:prstGeom prst="rect">
            <a:avLst/>
          </a:prstGeom>
        </p:spPr>
      </p:pic>
    </p:spTree>
    <p:extLst>
      <p:ext uri="{BB962C8B-B14F-4D97-AF65-F5344CB8AC3E}">
        <p14:creationId xmlns:p14="http://schemas.microsoft.com/office/powerpoint/2010/main" val="874620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 y="1828800"/>
            <a:ext cx="9144000" cy="4953000"/>
          </a:xfrm>
        </p:spPr>
        <p:txBody>
          <a:bodyPr/>
          <a:lstStyle/>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16</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SMALL ARMS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
        <p:nvSpPr>
          <p:cNvPr id="5" name="TextBox 4"/>
          <p:cNvSpPr txBox="1"/>
          <p:nvPr/>
        </p:nvSpPr>
        <p:spPr>
          <a:xfrm>
            <a:off x="0" y="1905000"/>
            <a:ext cx="9135533" cy="5632311"/>
          </a:xfrm>
          <a:prstGeom prst="rect">
            <a:avLst/>
          </a:prstGeom>
          <a:noFill/>
        </p:spPr>
        <p:txBody>
          <a:bodyPr wrap="square" rtlCol="0">
            <a:spAutoFit/>
          </a:bodyPr>
          <a:lstStyle/>
          <a:p>
            <a:pPr marL="457200" indent="-457200">
              <a:buFont typeface="Arial" panose="020B0604020202020204" pitchFamily="34" charset="0"/>
              <a:buChar char="•"/>
            </a:pPr>
            <a:r>
              <a:rPr lang="en-US" sz="2000" dirty="0">
                <a:latin typeface="+mj-lt"/>
              </a:rPr>
              <a:t>Armor-Piercing (AP) </a:t>
            </a:r>
            <a:r>
              <a:rPr lang="en-US" sz="2000" dirty="0" smtClean="0">
                <a:latin typeface="+mj-lt"/>
              </a:rPr>
              <a:t>Cartridge</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2000" dirty="0">
                <a:latin typeface="+mj-lt"/>
              </a:rPr>
              <a:t>The armor-piercing cartridge (AP) is intended for use in machine guns or rifles against personnel and light armored and unarmored targets, concrete shelters, and similar bullet-resistant targets. The bullet consists of a metal jacket and a hardened steel-alloy core. In addition, it may have a lead base filler and/or a lead point filler</a:t>
            </a:r>
            <a:r>
              <a:rPr lang="en-US" sz="2000" dirty="0" smtClean="0">
                <a:latin typeface="+mj-lt"/>
              </a:rPr>
              <a:t>.</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p:txBody>
      </p:sp>
      <p:pic>
        <p:nvPicPr>
          <p:cNvPr id="7" name="Picture 6"/>
          <p:cNvPicPr>
            <a:picLocks noChangeAspect="1"/>
          </p:cNvPicPr>
          <p:nvPr/>
        </p:nvPicPr>
        <p:blipFill>
          <a:blip r:embed="rId3"/>
          <a:stretch>
            <a:fillRect/>
          </a:stretch>
        </p:blipFill>
        <p:spPr>
          <a:xfrm>
            <a:off x="533400" y="3903454"/>
            <a:ext cx="5029200" cy="2905066"/>
          </a:xfrm>
          <a:prstGeom prst="rect">
            <a:avLst/>
          </a:prstGeom>
        </p:spPr>
      </p:pic>
    </p:spTree>
    <p:extLst>
      <p:ext uri="{BB962C8B-B14F-4D97-AF65-F5344CB8AC3E}">
        <p14:creationId xmlns:p14="http://schemas.microsoft.com/office/powerpoint/2010/main" val="19353140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 y="1828800"/>
            <a:ext cx="9144000" cy="4953000"/>
          </a:xfrm>
        </p:spPr>
        <p:txBody>
          <a:bodyPr/>
          <a:lstStyle/>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17</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SMALL ARMS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
        <p:nvSpPr>
          <p:cNvPr id="5" name="TextBox 4"/>
          <p:cNvSpPr txBox="1"/>
          <p:nvPr/>
        </p:nvSpPr>
        <p:spPr>
          <a:xfrm>
            <a:off x="0" y="1905000"/>
            <a:ext cx="9135533" cy="6863417"/>
          </a:xfrm>
          <a:prstGeom prst="rect">
            <a:avLst/>
          </a:prstGeom>
          <a:noFill/>
        </p:spPr>
        <p:txBody>
          <a:bodyPr wrap="square" rtlCol="0">
            <a:spAutoFit/>
          </a:bodyPr>
          <a:lstStyle/>
          <a:p>
            <a:pPr marL="457200" indent="-457200">
              <a:buFont typeface="Arial" panose="020B0604020202020204" pitchFamily="34" charset="0"/>
              <a:buChar char="•"/>
            </a:pPr>
            <a:r>
              <a:rPr lang="en-US" sz="2000" dirty="0">
                <a:latin typeface="+mj-lt"/>
              </a:rPr>
              <a:t>Armor-Piercing Incendiary (API) </a:t>
            </a:r>
            <a:r>
              <a:rPr lang="en-US" sz="2000" dirty="0" smtClean="0">
                <a:latin typeface="+mj-lt"/>
              </a:rPr>
              <a:t>Cartridge</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2000" dirty="0">
                <a:latin typeface="+mj-lt"/>
              </a:rPr>
              <a:t>The armor-piercing incendiary (API) cartridge is used in rifles or machine guns as a single combination cartridge in lieu of separate armor-piercing and incendiary cartridges. The bullet is similar to the armor-piercing bullet, except that the point filler is incendiary mixture instead of lead. Upon impact with the target, the incendiary mixture bursts into flames to ignite combustible/flammable targets (i.e. vehicle and aircraft fuel tanks</a:t>
            </a:r>
            <a:r>
              <a:rPr lang="en-US" sz="2000" dirty="0" smtClean="0">
                <a:latin typeface="+mj-lt"/>
              </a:rPr>
              <a:t>).</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p:txBody>
      </p:sp>
      <p:pic>
        <p:nvPicPr>
          <p:cNvPr id="2" name="Picture 1"/>
          <p:cNvPicPr>
            <a:picLocks noChangeAspect="1"/>
          </p:cNvPicPr>
          <p:nvPr/>
        </p:nvPicPr>
        <p:blipFill>
          <a:blip r:embed="rId3"/>
          <a:stretch>
            <a:fillRect/>
          </a:stretch>
        </p:blipFill>
        <p:spPr>
          <a:xfrm>
            <a:off x="561975" y="4352925"/>
            <a:ext cx="5429250" cy="2505075"/>
          </a:xfrm>
          <a:prstGeom prst="rect">
            <a:avLst/>
          </a:prstGeom>
        </p:spPr>
      </p:pic>
    </p:spTree>
    <p:extLst>
      <p:ext uri="{BB962C8B-B14F-4D97-AF65-F5344CB8AC3E}">
        <p14:creationId xmlns:p14="http://schemas.microsoft.com/office/powerpoint/2010/main" val="8443263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 y="1828800"/>
            <a:ext cx="9144000" cy="4953000"/>
          </a:xfrm>
        </p:spPr>
        <p:txBody>
          <a:bodyPr/>
          <a:lstStyle/>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18</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SMALL ARMS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
        <p:nvSpPr>
          <p:cNvPr id="5" name="TextBox 4"/>
          <p:cNvSpPr txBox="1"/>
          <p:nvPr/>
        </p:nvSpPr>
        <p:spPr>
          <a:xfrm>
            <a:off x="0" y="1905000"/>
            <a:ext cx="9135533" cy="7171194"/>
          </a:xfrm>
          <a:prstGeom prst="rect">
            <a:avLst/>
          </a:prstGeom>
          <a:noFill/>
        </p:spPr>
        <p:txBody>
          <a:bodyPr wrap="square" rtlCol="0">
            <a:spAutoFit/>
          </a:bodyPr>
          <a:lstStyle/>
          <a:p>
            <a:pPr marL="457200" indent="-457200">
              <a:buFont typeface="Arial" panose="020B0604020202020204" pitchFamily="34" charset="0"/>
              <a:buChar char="•"/>
            </a:pPr>
            <a:r>
              <a:rPr lang="en-US" sz="2000" dirty="0">
                <a:latin typeface="+mj-lt"/>
              </a:rPr>
              <a:t>Armor-Piercing Incendiary Tracer (API-T) </a:t>
            </a:r>
            <a:r>
              <a:rPr lang="en-US" sz="2000" dirty="0" smtClean="0">
                <a:latin typeface="+mj-lt"/>
              </a:rPr>
              <a:t>Cartridge</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2000" dirty="0">
                <a:latin typeface="+mj-lt"/>
              </a:rPr>
              <a:t>The bullet of the armor-piercing incendiary tracer (API-T) cartridge combines the features of the armor-piercing, incendiary, and tracer bullets. The bullet consists of a hard steel core with compressed pyrotechnic mixture in the cavity at the base of the core. The core is covered by a gilded metal jacket with incendiary mixture between the core point and jacket</a:t>
            </a:r>
            <a:r>
              <a:rPr lang="en-US" sz="2000" dirty="0" smtClean="0">
                <a:latin typeface="+mj-lt"/>
              </a:rPr>
              <a:t>.</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p:txBody>
      </p:sp>
      <p:pic>
        <p:nvPicPr>
          <p:cNvPr id="7" name="Picture 6"/>
          <p:cNvPicPr>
            <a:picLocks noChangeAspect="1"/>
          </p:cNvPicPr>
          <p:nvPr/>
        </p:nvPicPr>
        <p:blipFill>
          <a:blip r:embed="rId3"/>
          <a:stretch>
            <a:fillRect/>
          </a:stretch>
        </p:blipFill>
        <p:spPr>
          <a:xfrm>
            <a:off x="609600" y="4419599"/>
            <a:ext cx="6019800" cy="1736481"/>
          </a:xfrm>
          <a:prstGeom prst="rect">
            <a:avLst/>
          </a:prstGeom>
        </p:spPr>
      </p:pic>
    </p:spTree>
    <p:extLst>
      <p:ext uri="{BB962C8B-B14F-4D97-AF65-F5344CB8AC3E}">
        <p14:creationId xmlns:p14="http://schemas.microsoft.com/office/powerpoint/2010/main" val="33596754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 y="1828800"/>
            <a:ext cx="9144000" cy="4953000"/>
          </a:xfrm>
        </p:spPr>
        <p:txBody>
          <a:bodyPr/>
          <a:lstStyle/>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19</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SMALL ARMS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
        <p:nvSpPr>
          <p:cNvPr id="5" name="TextBox 4"/>
          <p:cNvSpPr txBox="1"/>
          <p:nvPr/>
        </p:nvSpPr>
        <p:spPr>
          <a:xfrm>
            <a:off x="0" y="1905000"/>
            <a:ext cx="9135533" cy="7786747"/>
          </a:xfrm>
          <a:prstGeom prst="rect">
            <a:avLst/>
          </a:prstGeom>
          <a:noFill/>
        </p:spPr>
        <p:txBody>
          <a:bodyPr wrap="square" rtlCol="0">
            <a:spAutoFit/>
          </a:bodyPr>
          <a:lstStyle/>
          <a:p>
            <a:pPr marL="457200" indent="-457200">
              <a:buFont typeface="Arial" panose="020B0604020202020204" pitchFamily="34" charset="0"/>
              <a:buChar char="•"/>
            </a:pPr>
            <a:r>
              <a:rPr lang="en-US" sz="2000" dirty="0">
                <a:latin typeface="+mj-lt"/>
              </a:rPr>
              <a:t>Duplex </a:t>
            </a:r>
            <a:r>
              <a:rPr lang="en-US" sz="2000" dirty="0" smtClean="0">
                <a:latin typeface="+mj-lt"/>
              </a:rPr>
              <a:t>Cartridge</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2000" dirty="0">
                <a:latin typeface="+mj-lt"/>
              </a:rPr>
              <a:t>The duplex cartridge contains two special ball-type bullets in tandem. The front bullet is positioned in the case neck (similar to a standard ball round) and the rear bullet is positioned in the case and is held in place by the propellant. The base of the rear bullet is angled so that in flight it follows a path slightly dispersed from that of the front bullet</a:t>
            </a:r>
            <a:r>
              <a:rPr lang="en-US" sz="2000" dirty="0" smtClean="0">
                <a:latin typeface="+mj-lt"/>
              </a:rPr>
              <a:t>.</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p:txBody>
      </p:sp>
      <p:pic>
        <p:nvPicPr>
          <p:cNvPr id="2" name="Picture 1"/>
          <p:cNvPicPr>
            <a:picLocks noChangeAspect="1"/>
          </p:cNvPicPr>
          <p:nvPr/>
        </p:nvPicPr>
        <p:blipFill>
          <a:blip r:embed="rId3"/>
          <a:stretch>
            <a:fillRect/>
          </a:stretch>
        </p:blipFill>
        <p:spPr>
          <a:xfrm>
            <a:off x="609600" y="4191000"/>
            <a:ext cx="4597154" cy="1981200"/>
          </a:xfrm>
          <a:prstGeom prst="rect">
            <a:avLst/>
          </a:prstGeom>
        </p:spPr>
      </p:pic>
    </p:spTree>
    <p:extLst>
      <p:ext uri="{BB962C8B-B14F-4D97-AF65-F5344CB8AC3E}">
        <p14:creationId xmlns:p14="http://schemas.microsoft.com/office/powerpoint/2010/main" val="1313407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9144000" cy="4876800"/>
          </a:xfrm>
        </p:spPr>
        <p:txBody>
          <a:bodyPr/>
          <a:lstStyle/>
          <a:p>
            <a:pPr>
              <a:buFont typeface="Arial" panose="020B0604020202020204" pitchFamily="34" charset="0"/>
              <a:buChar char="•"/>
            </a:pPr>
            <a:r>
              <a:rPr lang="en-US" sz="2400" b="1" dirty="0"/>
              <a:t>Learning </a:t>
            </a:r>
            <a:r>
              <a:rPr lang="en-US" sz="2400" b="1" dirty="0" smtClean="0"/>
              <a:t>Objectives</a:t>
            </a:r>
          </a:p>
          <a:p>
            <a:pPr marL="0" indent="0">
              <a:buNone/>
            </a:pPr>
            <a:endParaRPr lang="en-US" sz="2400" b="1" dirty="0" smtClean="0"/>
          </a:p>
          <a:p>
            <a:pPr>
              <a:buFont typeface="Arial" panose="020B0604020202020204" pitchFamily="34" charset="0"/>
              <a:buChar char="•"/>
            </a:pPr>
            <a:r>
              <a:rPr lang="en-US" sz="2000" dirty="0"/>
              <a:t>Describe small arms ammunition and associated size designations</a:t>
            </a:r>
            <a:r>
              <a:rPr lang="en-US" sz="2000" dirty="0" smtClean="0"/>
              <a:t>.</a:t>
            </a:r>
          </a:p>
          <a:p>
            <a:pPr>
              <a:buFont typeface="Arial" panose="020B0604020202020204" pitchFamily="34" charset="0"/>
              <a:buChar char="•"/>
            </a:pPr>
            <a:r>
              <a:rPr lang="en-US" sz="2000" dirty="0"/>
              <a:t>Identify and describe small arms ammunition </a:t>
            </a:r>
            <a:r>
              <a:rPr lang="en-US" sz="2000" dirty="0" smtClean="0"/>
              <a:t>components</a:t>
            </a:r>
          </a:p>
          <a:p>
            <a:pPr>
              <a:buFont typeface="Arial" panose="020B0604020202020204" pitchFamily="34" charset="0"/>
              <a:buChar char="•"/>
            </a:pPr>
            <a:r>
              <a:rPr lang="en-US" sz="2000" dirty="0"/>
              <a:t>Recognize and describe types of small arms ammunition</a:t>
            </a:r>
            <a:r>
              <a:rPr lang="en-US" sz="2000" dirty="0" smtClean="0"/>
              <a:t>.</a:t>
            </a:r>
          </a:p>
          <a:p>
            <a:pPr>
              <a:buFont typeface="Arial" panose="020B0604020202020204" pitchFamily="34" charset="0"/>
              <a:buChar char="•"/>
            </a:pPr>
            <a:r>
              <a:rPr lang="en-US" sz="2000" dirty="0"/>
              <a:t>Identify and describe general requirement for small arms ammunition marking and color coding</a:t>
            </a:r>
            <a:r>
              <a:rPr lang="en-US" sz="2000" dirty="0" smtClean="0"/>
              <a:t>.</a:t>
            </a:r>
          </a:p>
          <a:p>
            <a:pPr>
              <a:buFont typeface="Arial" panose="020B0604020202020204" pitchFamily="34" charset="0"/>
              <a:buChar char="•"/>
            </a:pPr>
            <a:r>
              <a:rPr lang="en-US" sz="2000" dirty="0"/>
              <a:t>Describe the types and uses of packaging configurations for small arms </a:t>
            </a:r>
            <a:r>
              <a:rPr lang="en-US" sz="2000" dirty="0" smtClean="0"/>
              <a:t>ammunition.</a:t>
            </a:r>
          </a:p>
          <a:p>
            <a:pPr>
              <a:buFont typeface="Arial" panose="020B0604020202020204" pitchFamily="34" charset="0"/>
              <a:buChar char="•"/>
            </a:pPr>
            <a:r>
              <a:rPr lang="en-US" sz="2000" dirty="0"/>
              <a:t>Evaluate safety precautions inherent to small arms ammunition</a:t>
            </a:r>
            <a:r>
              <a:rPr lang="en-US" sz="2000" dirty="0" smtClean="0"/>
              <a:t>.</a:t>
            </a:r>
          </a:p>
          <a:p>
            <a:pPr>
              <a:buFont typeface="Arial" panose="020B0604020202020204" pitchFamily="34" charset="0"/>
              <a:buChar char="•"/>
            </a:pPr>
            <a:r>
              <a:rPr lang="en-US" sz="2000" dirty="0"/>
              <a:t>Utilize the TM 43-0001-27, Datasheets for Small Arms Ammunition, for familiarization and identification of ammunition items</a:t>
            </a:r>
            <a:endParaRPr lang="en-US" sz="2000" dirty="0"/>
          </a:p>
        </p:txBody>
      </p:sp>
      <p:sp>
        <p:nvSpPr>
          <p:cNvPr id="7"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dirty="0" smtClean="0">
                <a:solidFill>
                  <a:srgbClr val="000000"/>
                </a:solidFill>
              </a:rPr>
              <a:t>SMALL ARMS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32465248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 y="1828800"/>
            <a:ext cx="9144000" cy="4953000"/>
          </a:xfrm>
        </p:spPr>
        <p:txBody>
          <a:bodyPr/>
          <a:lstStyle/>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20</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SMALL ARMS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
        <p:nvSpPr>
          <p:cNvPr id="5" name="TextBox 4"/>
          <p:cNvSpPr txBox="1"/>
          <p:nvPr/>
        </p:nvSpPr>
        <p:spPr>
          <a:xfrm>
            <a:off x="0" y="1905000"/>
            <a:ext cx="9135533" cy="8402300"/>
          </a:xfrm>
          <a:prstGeom prst="rect">
            <a:avLst/>
          </a:prstGeom>
          <a:noFill/>
        </p:spPr>
        <p:txBody>
          <a:bodyPr wrap="square" rtlCol="0">
            <a:spAutoFit/>
          </a:bodyPr>
          <a:lstStyle/>
          <a:p>
            <a:pPr marL="457200" indent="-457200">
              <a:buFont typeface="Arial" panose="020B0604020202020204" pitchFamily="34" charset="0"/>
              <a:buChar char="•"/>
            </a:pPr>
            <a:r>
              <a:rPr lang="en-US" sz="2000" dirty="0">
                <a:latin typeface="+mj-lt"/>
              </a:rPr>
              <a:t>Spotter-Tracer </a:t>
            </a:r>
            <a:r>
              <a:rPr lang="en-US" sz="2000" dirty="0" smtClean="0">
                <a:latin typeface="+mj-lt"/>
              </a:rPr>
              <a:t>Cartridge</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2000" dirty="0">
                <a:latin typeface="+mj-lt"/>
              </a:rPr>
              <a:t>The spotter-tracer (ST) cartridge is used in Caliber .50 spotting rifles to serve as a fire control device to verify weapon sight settings for 106MM weapons. The bullet trajectory of this cartridge closely approximates that of a 106MM projects. The bullet contains an impact detonator, incendiary composition, and tracer composition to identify the point of impact with a flash and smoke. </a:t>
            </a: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p:txBody>
      </p:sp>
      <p:pic>
        <p:nvPicPr>
          <p:cNvPr id="7" name="Picture 6"/>
          <p:cNvPicPr>
            <a:picLocks noChangeAspect="1"/>
          </p:cNvPicPr>
          <p:nvPr/>
        </p:nvPicPr>
        <p:blipFill>
          <a:blip r:embed="rId3"/>
          <a:stretch>
            <a:fillRect/>
          </a:stretch>
        </p:blipFill>
        <p:spPr>
          <a:xfrm>
            <a:off x="685800" y="4355042"/>
            <a:ext cx="6998494" cy="2350558"/>
          </a:xfrm>
          <a:prstGeom prst="rect">
            <a:avLst/>
          </a:prstGeom>
        </p:spPr>
      </p:pic>
    </p:spTree>
    <p:extLst>
      <p:ext uri="{BB962C8B-B14F-4D97-AF65-F5344CB8AC3E}">
        <p14:creationId xmlns:p14="http://schemas.microsoft.com/office/powerpoint/2010/main" val="3392389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 y="1828800"/>
            <a:ext cx="9144000" cy="4953000"/>
          </a:xfrm>
        </p:spPr>
        <p:txBody>
          <a:bodyPr/>
          <a:lstStyle/>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21</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SMALL ARMS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
        <p:nvSpPr>
          <p:cNvPr id="5" name="TextBox 4"/>
          <p:cNvSpPr txBox="1"/>
          <p:nvPr/>
        </p:nvSpPr>
        <p:spPr>
          <a:xfrm>
            <a:off x="0" y="1905000"/>
            <a:ext cx="9135533" cy="9017853"/>
          </a:xfrm>
          <a:prstGeom prst="rect">
            <a:avLst/>
          </a:prstGeom>
          <a:noFill/>
        </p:spPr>
        <p:txBody>
          <a:bodyPr wrap="square" rtlCol="0">
            <a:spAutoFit/>
          </a:bodyPr>
          <a:lstStyle/>
          <a:p>
            <a:pPr marL="457200" indent="-457200">
              <a:buFont typeface="Arial" panose="020B0604020202020204" pitchFamily="34" charset="0"/>
              <a:buChar char="•"/>
            </a:pPr>
            <a:r>
              <a:rPr lang="en-US" sz="2000" dirty="0">
                <a:latin typeface="+mj-lt"/>
              </a:rPr>
              <a:t>Blank </a:t>
            </a:r>
            <a:r>
              <a:rPr lang="en-US" sz="2000" dirty="0" smtClean="0">
                <a:latin typeface="+mj-lt"/>
              </a:rPr>
              <a:t>Cartridge</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2000" dirty="0">
                <a:latin typeface="+mj-lt"/>
              </a:rPr>
              <a:t>The blank cartridge is distinguished by the absence of a bullet. It is used for simulated fire, in training maneuvers, and for saluting purposes. These rounds consist of a roll crimp (knurl) or </a:t>
            </a:r>
            <a:r>
              <a:rPr lang="en-US" sz="2000" dirty="0" err="1">
                <a:latin typeface="+mj-lt"/>
              </a:rPr>
              <a:t>cannelure</a:t>
            </a:r>
            <a:r>
              <a:rPr lang="en-US" sz="2000" dirty="0">
                <a:latin typeface="+mj-lt"/>
              </a:rPr>
              <a:t> on the body of the case, which holds a paper wad in place instead of a bullet. Newer cartridges have rosette crimp (7 petals) and an identification knurl on the cartridge </a:t>
            </a:r>
            <a:r>
              <a:rPr lang="en-US" sz="2000" dirty="0" smtClean="0">
                <a:latin typeface="+mj-lt"/>
              </a:rPr>
              <a:t>case</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p:txBody>
      </p:sp>
      <p:pic>
        <p:nvPicPr>
          <p:cNvPr id="2" name="Picture 1"/>
          <p:cNvPicPr>
            <a:picLocks noChangeAspect="1"/>
          </p:cNvPicPr>
          <p:nvPr/>
        </p:nvPicPr>
        <p:blipFill>
          <a:blip r:embed="rId3"/>
          <a:stretch>
            <a:fillRect/>
          </a:stretch>
        </p:blipFill>
        <p:spPr>
          <a:xfrm>
            <a:off x="533400" y="4495800"/>
            <a:ext cx="3733800" cy="1600200"/>
          </a:xfrm>
          <a:prstGeom prst="rect">
            <a:avLst/>
          </a:prstGeom>
        </p:spPr>
      </p:pic>
    </p:spTree>
    <p:extLst>
      <p:ext uri="{BB962C8B-B14F-4D97-AF65-F5344CB8AC3E}">
        <p14:creationId xmlns:p14="http://schemas.microsoft.com/office/powerpoint/2010/main" val="22911175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 y="1828800"/>
            <a:ext cx="9144000" cy="4953000"/>
          </a:xfrm>
        </p:spPr>
        <p:txBody>
          <a:bodyPr/>
          <a:lstStyle/>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22</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SMALL ARMS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
        <p:nvSpPr>
          <p:cNvPr id="5" name="TextBox 4"/>
          <p:cNvSpPr txBox="1"/>
          <p:nvPr/>
        </p:nvSpPr>
        <p:spPr>
          <a:xfrm>
            <a:off x="0" y="1905000"/>
            <a:ext cx="9135533" cy="9017853"/>
          </a:xfrm>
          <a:prstGeom prst="rect">
            <a:avLst/>
          </a:prstGeom>
          <a:noFill/>
        </p:spPr>
        <p:txBody>
          <a:bodyPr wrap="square" rtlCol="0">
            <a:spAutoFit/>
          </a:bodyPr>
          <a:lstStyle/>
          <a:p>
            <a:pPr marL="457200" indent="-457200">
              <a:buFont typeface="Arial" panose="020B0604020202020204" pitchFamily="34" charset="0"/>
              <a:buChar char="•"/>
            </a:pPr>
            <a:r>
              <a:rPr lang="en-US" sz="2000" dirty="0">
                <a:latin typeface="+mj-lt"/>
              </a:rPr>
              <a:t>Blank </a:t>
            </a:r>
            <a:r>
              <a:rPr lang="en-US" sz="2000" dirty="0" smtClean="0">
                <a:latin typeface="+mj-lt"/>
              </a:rPr>
              <a:t>Cartridge</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2000" dirty="0">
                <a:latin typeface="+mj-lt"/>
              </a:rPr>
              <a:t>The blank cartridge is distinguished by the absence of a bullet. It is used for simulated fire, in training maneuvers, and for saluting purposes. These rounds consist of a roll crimp (knurl) or </a:t>
            </a:r>
            <a:r>
              <a:rPr lang="en-US" sz="2000" dirty="0" err="1">
                <a:latin typeface="+mj-lt"/>
              </a:rPr>
              <a:t>cannelure</a:t>
            </a:r>
            <a:r>
              <a:rPr lang="en-US" sz="2000" dirty="0">
                <a:latin typeface="+mj-lt"/>
              </a:rPr>
              <a:t> on the body of the case, which holds a paper wad in place instead of a bullet. Newer cartridges have rosette crimp (7 petals) and an identification knurl on the cartridge </a:t>
            </a:r>
            <a:r>
              <a:rPr lang="en-US" sz="2000" dirty="0" smtClean="0">
                <a:latin typeface="+mj-lt"/>
              </a:rPr>
              <a:t>case</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p:txBody>
      </p:sp>
      <p:pic>
        <p:nvPicPr>
          <p:cNvPr id="2" name="Picture 1"/>
          <p:cNvPicPr>
            <a:picLocks noChangeAspect="1"/>
          </p:cNvPicPr>
          <p:nvPr/>
        </p:nvPicPr>
        <p:blipFill>
          <a:blip r:embed="rId3"/>
          <a:stretch>
            <a:fillRect/>
          </a:stretch>
        </p:blipFill>
        <p:spPr>
          <a:xfrm>
            <a:off x="533400" y="4495800"/>
            <a:ext cx="3733800" cy="1600200"/>
          </a:xfrm>
          <a:prstGeom prst="rect">
            <a:avLst/>
          </a:prstGeom>
        </p:spPr>
      </p:pic>
    </p:spTree>
    <p:extLst>
      <p:ext uri="{BB962C8B-B14F-4D97-AF65-F5344CB8AC3E}">
        <p14:creationId xmlns:p14="http://schemas.microsoft.com/office/powerpoint/2010/main" val="20416756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 y="1828800"/>
            <a:ext cx="9144000" cy="4953000"/>
          </a:xfrm>
        </p:spPr>
        <p:txBody>
          <a:bodyPr/>
          <a:lstStyle/>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23</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SMALL ARMS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
        <p:nvSpPr>
          <p:cNvPr id="5" name="TextBox 4"/>
          <p:cNvSpPr txBox="1"/>
          <p:nvPr/>
        </p:nvSpPr>
        <p:spPr>
          <a:xfrm>
            <a:off x="0" y="1905000"/>
            <a:ext cx="9135533" cy="9325630"/>
          </a:xfrm>
          <a:prstGeom prst="rect">
            <a:avLst/>
          </a:prstGeom>
          <a:noFill/>
        </p:spPr>
        <p:txBody>
          <a:bodyPr wrap="square" rtlCol="0">
            <a:spAutoFit/>
          </a:bodyPr>
          <a:lstStyle/>
          <a:p>
            <a:pPr marL="457200" indent="-457200">
              <a:buFont typeface="Arial" panose="020B0604020202020204" pitchFamily="34" charset="0"/>
              <a:buChar char="•"/>
            </a:pPr>
            <a:r>
              <a:rPr lang="en-US" sz="2000" dirty="0">
                <a:latin typeface="+mj-lt"/>
              </a:rPr>
              <a:t>Grenade </a:t>
            </a:r>
            <a:r>
              <a:rPr lang="en-US" sz="2000" dirty="0" smtClean="0">
                <a:latin typeface="+mj-lt"/>
              </a:rPr>
              <a:t>Cartridge</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2000" dirty="0">
                <a:latin typeface="+mj-lt"/>
              </a:rPr>
              <a:t>The grenade cartridge is used to propel rifle grenades and ground signals from launchers attached to rifles or carbines. Rifle grenade cartridges are blank cartridges distinguished by the rose petal (rosette crimp) closure at the mouth of the case. Grenade cartridges are assigned to FSC 1330</a:t>
            </a:r>
            <a:r>
              <a:rPr lang="en-US" sz="2000" dirty="0" smtClean="0">
                <a:latin typeface="+mj-lt"/>
              </a:rPr>
              <a:t>.</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p:txBody>
      </p:sp>
      <p:pic>
        <p:nvPicPr>
          <p:cNvPr id="7" name="Picture 6"/>
          <p:cNvPicPr>
            <a:picLocks noChangeAspect="1"/>
          </p:cNvPicPr>
          <p:nvPr/>
        </p:nvPicPr>
        <p:blipFill>
          <a:blip r:embed="rId3"/>
          <a:stretch>
            <a:fillRect/>
          </a:stretch>
        </p:blipFill>
        <p:spPr>
          <a:xfrm>
            <a:off x="609600" y="4191000"/>
            <a:ext cx="4943475" cy="1571625"/>
          </a:xfrm>
          <a:prstGeom prst="rect">
            <a:avLst/>
          </a:prstGeom>
        </p:spPr>
      </p:pic>
    </p:spTree>
    <p:extLst>
      <p:ext uri="{BB962C8B-B14F-4D97-AF65-F5344CB8AC3E}">
        <p14:creationId xmlns:p14="http://schemas.microsoft.com/office/powerpoint/2010/main" val="38057322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 y="1828800"/>
            <a:ext cx="9144000" cy="4953000"/>
          </a:xfrm>
        </p:spPr>
        <p:txBody>
          <a:bodyPr/>
          <a:lstStyle/>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24</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SMALL ARMS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
        <p:nvSpPr>
          <p:cNvPr id="5" name="TextBox 4"/>
          <p:cNvSpPr txBox="1"/>
          <p:nvPr/>
        </p:nvSpPr>
        <p:spPr>
          <a:xfrm>
            <a:off x="0" y="1905000"/>
            <a:ext cx="9135533" cy="10864513"/>
          </a:xfrm>
          <a:prstGeom prst="rect">
            <a:avLst/>
          </a:prstGeom>
          <a:noFill/>
        </p:spPr>
        <p:txBody>
          <a:bodyPr wrap="square" rtlCol="0">
            <a:spAutoFit/>
          </a:bodyPr>
          <a:lstStyle/>
          <a:p>
            <a:pPr marL="457200" indent="-457200">
              <a:buFont typeface="Arial" panose="020B0604020202020204" pitchFamily="34" charset="0"/>
              <a:buChar char="•"/>
            </a:pPr>
            <a:r>
              <a:rPr lang="en-US" sz="2000" dirty="0">
                <a:latin typeface="+mj-lt"/>
              </a:rPr>
              <a:t>Frangible </a:t>
            </a:r>
            <a:r>
              <a:rPr lang="en-US" sz="2000" dirty="0" smtClean="0">
                <a:latin typeface="+mj-lt"/>
              </a:rPr>
              <a:t>Cartridge</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1800" dirty="0">
                <a:latin typeface="+mj-lt"/>
              </a:rPr>
              <a:t>These cartridges are designed for target practice. The bullet is made of powdered lead and friable plastic that disintegrates upon impact with the target. Inhalation of bullet dust can be toxic and requires use in well ventilated ranges. The .30 caliber frangible cartridge is designed for aerial target training purposes. It can also be used in rifles and machine guns for target shooting. Caliber .30 and 7.62MM frangible cartridges are used in tank machine guns for training in tank gunnery. At its normal velocity, the bullet, which is composed of powdered lead and friable plastic, will completely disintegrate upon striking a 3/16-inch aluminum alloy plate at 100 yards from the muzzle of the gun. These cartridges are not to be used on any but well ventilated indoor ranges to preclude buildup of toxic bullet dust. Inhalation of bullet dust may be injurious to health.</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p:txBody>
      </p:sp>
      <p:pic>
        <p:nvPicPr>
          <p:cNvPr id="2" name="Picture 1"/>
          <p:cNvPicPr>
            <a:picLocks noChangeAspect="1"/>
          </p:cNvPicPr>
          <p:nvPr/>
        </p:nvPicPr>
        <p:blipFill>
          <a:blip r:embed="rId3"/>
          <a:stretch>
            <a:fillRect/>
          </a:stretch>
        </p:blipFill>
        <p:spPr>
          <a:xfrm>
            <a:off x="1371600" y="5562600"/>
            <a:ext cx="6537960" cy="990600"/>
          </a:xfrm>
          <a:prstGeom prst="rect">
            <a:avLst/>
          </a:prstGeom>
        </p:spPr>
      </p:pic>
    </p:spTree>
    <p:extLst>
      <p:ext uri="{BB962C8B-B14F-4D97-AF65-F5344CB8AC3E}">
        <p14:creationId xmlns:p14="http://schemas.microsoft.com/office/powerpoint/2010/main" val="9333928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 y="1828800"/>
            <a:ext cx="9144000" cy="4953000"/>
          </a:xfrm>
        </p:spPr>
        <p:txBody>
          <a:bodyPr/>
          <a:lstStyle/>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25</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SMALL ARMS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
        <p:nvSpPr>
          <p:cNvPr id="5" name="TextBox 4"/>
          <p:cNvSpPr txBox="1"/>
          <p:nvPr/>
        </p:nvSpPr>
        <p:spPr>
          <a:xfrm>
            <a:off x="0" y="1905000"/>
            <a:ext cx="9135533" cy="10556736"/>
          </a:xfrm>
          <a:prstGeom prst="rect">
            <a:avLst/>
          </a:prstGeom>
          <a:noFill/>
        </p:spPr>
        <p:txBody>
          <a:bodyPr wrap="square" rtlCol="0">
            <a:spAutoFit/>
          </a:bodyPr>
          <a:lstStyle/>
          <a:p>
            <a:pPr marL="457200" indent="-457200">
              <a:buFont typeface="Arial" panose="020B0604020202020204" pitchFamily="34" charset="0"/>
              <a:buChar char="•"/>
            </a:pPr>
            <a:r>
              <a:rPr lang="en-US" sz="2000" dirty="0">
                <a:latin typeface="+mj-lt"/>
              </a:rPr>
              <a:t>High-Explosive Incendiary (HEI) </a:t>
            </a:r>
            <a:r>
              <a:rPr lang="en-US" sz="2000" dirty="0" smtClean="0">
                <a:latin typeface="+mj-lt"/>
              </a:rPr>
              <a:t>Cartridge</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2000" dirty="0">
                <a:latin typeface="+mj-lt"/>
              </a:rPr>
              <a:t>The high-explosive incendiary cartridge is a combat round used on aircraft and ground vehicles. It contains a projectile consisting of a steel body and point-detonating </a:t>
            </a:r>
            <a:r>
              <a:rPr lang="en-US" sz="2000" dirty="0" err="1">
                <a:latin typeface="+mj-lt"/>
              </a:rPr>
              <a:t>fuze</a:t>
            </a:r>
            <a:r>
              <a:rPr lang="en-US" sz="2000" dirty="0">
                <a:latin typeface="+mj-lt"/>
              </a:rPr>
              <a:t>. The steel body contains a high-explosive incendiary mixture, which is detonated on impact as the </a:t>
            </a:r>
            <a:r>
              <a:rPr lang="en-US" sz="2000" dirty="0" err="1">
                <a:latin typeface="+mj-lt"/>
              </a:rPr>
              <a:t>fuze</a:t>
            </a:r>
            <a:r>
              <a:rPr lang="en-US" sz="2000" dirty="0">
                <a:latin typeface="+mj-lt"/>
              </a:rPr>
              <a:t> strikes the target. The </a:t>
            </a:r>
            <a:r>
              <a:rPr lang="en-US" sz="2000" dirty="0" err="1">
                <a:latin typeface="+mj-lt"/>
              </a:rPr>
              <a:t>fuze</a:t>
            </a:r>
            <a:r>
              <a:rPr lang="en-US" sz="2000" dirty="0">
                <a:latin typeface="+mj-lt"/>
              </a:rPr>
              <a:t> is a high-percussion device that arms shortly after leaving the muzzle of the weapon. Upon impact, the </a:t>
            </a:r>
            <a:r>
              <a:rPr lang="en-US" sz="2000" dirty="0" err="1">
                <a:latin typeface="+mj-lt"/>
              </a:rPr>
              <a:t>fuze</a:t>
            </a:r>
            <a:r>
              <a:rPr lang="en-US" sz="2000" dirty="0">
                <a:latin typeface="+mj-lt"/>
              </a:rPr>
              <a:t> releases a small firing pin which sets off the charge in the </a:t>
            </a:r>
            <a:r>
              <a:rPr lang="en-US" sz="2000" dirty="0" err="1">
                <a:latin typeface="+mj-lt"/>
              </a:rPr>
              <a:t>fuze</a:t>
            </a:r>
            <a:r>
              <a:rPr lang="en-US" sz="2000" dirty="0">
                <a:latin typeface="+mj-lt"/>
              </a:rPr>
              <a:t> and detonates the round</a:t>
            </a:r>
            <a:r>
              <a:rPr lang="en-US" sz="2000" dirty="0" smtClean="0">
                <a:latin typeface="+mj-lt"/>
              </a:rPr>
              <a:t>.</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p:txBody>
      </p:sp>
      <p:pic>
        <p:nvPicPr>
          <p:cNvPr id="7" name="Picture 6"/>
          <p:cNvPicPr>
            <a:picLocks noChangeAspect="1"/>
          </p:cNvPicPr>
          <p:nvPr/>
        </p:nvPicPr>
        <p:blipFill>
          <a:blip r:embed="rId3"/>
          <a:stretch>
            <a:fillRect/>
          </a:stretch>
        </p:blipFill>
        <p:spPr>
          <a:xfrm rot="5400000">
            <a:off x="3482097" y="3833102"/>
            <a:ext cx="1798803" cy="3581400"/>
          </a:xfrm>
          <a:prstGeom prst="rect">
            <a:avLst/>
          </a:prstGeom>
        </p:spPr>
      </p:pic>
    </p:spTree>
    <p:extLst>
      <p:ext uri="{BB962C8B-B14F-4D97-AF65-F5344CB8AC3E}">
        <p14:creationId xmlns:p14="http://schemas.microsoft.com/office/powerpoint/2010/main" val="16335556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 y="1828800"/>
            <a:ext cx="9144000" cy="4953000"/>
          </a:xfrm>
        </p:spPr>
        <p:txBody>
          <a:bodyPr/>
          <a:lstStyle/>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26</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SMALL ARMS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
        <p:nvSpPr>
          <p:cNvPr id="5" name="TextBox 4"/>
          <p:cNvSpPr txBox="1"/>
          <p:nvPr/>
        </p:nvSpPr>
        <p:spPr>
          <a:xfrm>
            <a:off x="0" y="1905000"/>
            <a:ext cx="9135533" cy="10556736"/>
          </a:xfrm>
          <a:prstGeom prst="rect">
            <a:avLst/>
          </a:prstGeom>
          <a:noFill/>
        </p:spPr>
        <p:txBody>
          <a:bodyPr wrap="square" rtlCol="0">
            <a:spAutoFit/>
          </a:bodyPr>
          <a:lstStyle/>
          <a:p>
            <a:pPr marL="457200" indent="-457200">
              <a:buFont typeface="Arial" panose="020B0604020202020204" pitchFamily="34" charset="0"/>
              <a:buChar char="•"/>
            </a:pPr>
            <a:r>
              <a:rPr lang="en-US" sz="2000" dirty="0">
                <a:latin typeface="+mj-lt"/>
              </a:rPr>
              <a:t>High-Explosive Incendiary (HEI) </a:t>
            </a:r>
            <a:r>
              <a:rPr lang="en-US" sz="2000" dirty="0" smtClean="0">
                <a:latin typeface="+mj-lt"/>
              </a:rPr>
              <a:t>Cartridge</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2000" dirty="0">
                <a:latin typeface="+mj-lt"/>
              </a:rPr>
              <a:t>The high-explosive incendiary cartridge is a combat round used on aircraft and ground vehicles. It contains a projectile consisting of a steel body and point-detonating </a:t>
            </a:r>
            <a:r>
              <a:rPr lang="en-US" sz="2000" dirty="0" err="1">
                <a:latin typeface="+mj-lt"/>
              </a:rPr>
              <a:t>fuze</a:t>
            </a:r>
            <a:r>
              <a:rPr lang="en-US" sz="2000" dirty="0">
                <a:latin typeface="+mj-lt"/>
              </a:rPr>
              <a:t>. The steel body contains a high-explosive incendiary mixture, which is detonated on impact as the </a:t>
            </a:r>
            <a:r>
              <a:rPr lang="en-US" sz="2000" dirty="0" err="1">
                <a:latin typeface="+mj-lt"/>
              </a:rPr>
              <a:t>fuze</a:t>
            </a:r>
            <a:r>
              <a:rPr lang="en-US" sz="2000" dirty="0">
                <a:latin typeface="+mj-lt"/>
              </a:rPr>
              <a:t> strikes the target. The </a:t>
            </a:r>
            <a:r>
              <a:rPr lang="en-US" sz="2000" dirty="0" err="1">
                <a:latin typeface="+mj-lt"/>
              </a:rPr>
              <a:t>fuze</a:t>
            </a:r>
            <a:r>
              <a:rPr lang="en-US" sz="2000" dirty="0">
                <a:latin typeface="+mj-lt"/>
              </a:rPr>
              <a:t> is a high-percussion device that arms shortly after leaving the muzzle of the weapon. Upon impact, the </a:t>
            </a:r>
            <a:r>
              <a:rPr lang="en-US" sz="2000" dirty="0" err="1">
                <a:latin typeface="+mj-lt"/>
              </a:rPr>
              <a:t>fuze</a:t>
            </a:r>
            <a:r>
              <a:rPr lang="en-US" sz="2000" dirty="0">
                <a:latin typeface="+mj-lt"/>
              </a:rPr>
              <a:t> releases a small firing pin which sets off the charge in the </a:t>
            </a:r>
            <a:r>
              <a:rPr lang="en-US" sz="2000" dirty="0" err="1">
                <a:latin typeface="+mj-lt"/>
              </a:rPr>
              <a:t>fuze</a:t>
            </a:r>
            <a:r>
              <a:rPr lang="en-US" sz="2000" dirty="0">
                <a:latin typeface="+mj-lt"/>
              </a:rPr>
              <a:t> and detonates the round</a:t>
            </a:r>
            <a:r>
              <a:rPr lang="en-US" sz="2000" dirty="0" smtClean="0">
                <a:latin typeface="+mj-lt"/>
              </a:rPr>
              <a:t>.</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p:txBody>
      </p:sp>
      <p:pic>
        <p:nvPicPr>
          <p:cNvPr id="7" name="Picture 6"/>
          <p:cNvPicPr>
            <a:picLocks noChangeAspect="1"/>
          </p:cNvPicPr>
          <p:nvPr/>
        </p:nvPicPr>
        <p:blipFill>
          <a:blip r:embed="rId3"/>
          <a:stretch>
            <a:fillRect/>
          </a:stretch>
        </p:blipFill>
        <p:spPr>
          <a:xfrm rot="5400000">
            <a:off x="3482097" y="3833102"/>
            <a:ext cx="1798803" cy="3581400"/>
          </a:xfrm>
          <a:prstGeom prst="rect">
            <a:avLst/>
          </a:prstGeom>
        </p:spPr>
      </p:pic>
    </p:spTree>
    <p:extLst>
      <p:ext uri="{BB962C8B-B14F-4D97-AF65-F5344CB8AC3E}">
        <p14:creationId xmlns:p14="http://schemas.microsoft.com/office/powerpoint/2010/main" val="8361231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 y="1828800"/>
            <a:ext cx="9144000" cy="4953000"/>
          </a:xfrm>
        </p:spPr>
        <p:txBody>
          <a:bodyPr/>
          <a:lstStyle/>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27</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SMALL ARMS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
        <p:nvSpPr>
          <p:cNvPr id="5" name="TextBox 4"/>
          <p:cNvSpPr txBox="1"/>
          <p:nvPr/>
        </p:nvSpPr>
        <p:spPr>
          <a:xfrm>
            <a:off x="0" y="1905000"/>
            <a:ext cx="9135533" cy="10864513"/>
          </a:xfrm>
          <a:prstGeom prst="rect">
            <a:avLst/>
          </a:prstGeom>
          <a:noFill/>
        </p:spPr>
        <p:txBody>
          <a:bodyPr wrap="square" rtlCol="0">
            <a:spAutoFit/>
          </a:bodyPr>
          <a:lstStyle/>
          <a:p>
            <a:pPr marL="457200" indent="-457200">
              <a:buFont typeface="Arial" panose="020B0604020202020204" pitchFamily="34" charset="0"/>
              <a:buChar char="•"/>
            </a:pPr>
            <a:r>
              <a:rPr lang="en-US" sz="2000" dirty="0">
                <a:latin typeface="+mj-lt"/>
              </a:rPr>
              <a:t>Target Practice (TP) and Target-Practice Tracer (TP-T) </a:t>
            </a:r>
            <a:r>
              <a:rPr lang="en-US" sz="2000" dirty="0" smtClean="0">
                <a:latin typeface="+mj-lt"/>
              </a:rPr>
              <a:t>Cartridge</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2000" dirty="0">
                <a:latin typeface="+mj-lt"/>
              </a:rPr>
              <a:t>The target-practice-tracer (TP-T) cartridge contains a target-practice projectile with a tracer cavity. The cavity is filled with pyrotechnic composition and is located in the rear of the body. This cartridge is generally linked with the target-practice cartridge in a ratio of 1-to-7.</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2000" dirty="0">
                <a:latin typeface="+mj-lt"/>
              </a:rPr>
              <a:t>The target-practice (TP) cartridge contains a hollow or solid inert projectile with an aluminum or steel nose. It is used primarily for training purposes. </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p:txBody>
      </p:sp>
      <p:pic>
        <p:nvPicPr>
          <p:cNvPr id="2" name="Picture 1"/>
          <p:cNvPicPr>
            <a:picLocks noChangeAspect="1"/>
          </p:cNvPicPr>
          <p:nvPr/>
        </p:nvPicPr>
        <p:blipFill>
          <a:blip r:embed="rId3"/>
          <a:stretch>
            <a:fillRect/>
          </a:stretch>
        </p:blipFill>
        <p:spPr>
          <a:xfrm>
            <a:off x="457200" y="4660037"/>
            <a:ext cx="2286000" cy="2108446"/>
          </a:xfrm>
          <a:prstGeom prst="rect">
            <a:avLst/>
          </a:prstGeom>
        </p:spPr>
      </p:pic>
    </p:spTree>
    <p:extLst>
      <p:ext uri="{BB962C8B-B14F-4D97-AF65-F5344CB8AC3E}">
        <p14:creationId xmlns:p14="http://schemas.microsoft.com/office/powerpoint/2010/main" val="12548539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 y="1828800"/>
            <a:ext cx="9144000" cy="4953000"/>
          </a:xfrm>
        </p:spPr>
        <p:txBody>
          <a:bodyPr/>
          <a:lstStyle/>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28</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SMALL ARMS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
        <p:nvSpPr>
          <p:cNvPr id="5" name="TextBox 4"/>
          <p:cNvSpPr txBox="1"/>
          <p:nvPr/>
        </p:nvSpPr>
        <p:spPr>
          <a:xfrm>
            <a:off x="0" y="1905000"/>
            <a:ext cx="9135533" cy="13018949"/>
          </a:xfrm>
          <a:prstGeom prst="rect">
            <a:avLst/>
          </a:prstGeom>
          <a:noFill/>
        </p:spPr>
        <p:txBody>
          <a:bodyPr wrap="square" rtlCol="0">
            <a:spAutoFit/>
          </a:bodyPr>
          <a:lstStyle/>
          <a:p>
            <a:pPr marL="457200" indent="-457200">
              <a:buFont typeface="Arial" panose="020B0604020202020204" pitchFamily="34" charset="0"/>
              <a:buChar char="•"/>
            </a:pPr>
            <a:r>
              <a:rPr lang="en-US" sz="2000" dirty="0">
                <a:latin typeface="+mj-lt"/>
              </a:rPr>
              <a:t>Dummy/Inert-Loaded </a:t>
            </a:r>
            <a:r>
              <a:rPr lang="en-US" sz="2000" dirty="0" smtClean="0">
                <a:latin typeface="+mj-lt"/>
              </a:rPr>
              <a:t>Cartridge</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2000" dirty="0">
                <a:latin typeface="+mj-lt"/>
              </a:rPr>
              <a:t>The dummy cartridge is used for practice in loading </a:t>
            </a:r>
            <a:r>
              <a:rPr lang="en-US" sz="2000" dirty="0" smtClean="0">
                <a:latin typeface="+mj-lt"/>
              </a:rPr>
              <a:t>                                     weapons </a:t>
            </a:r>
            <a:r>
              <a:rPr lang="en-US" sz="2000" dirty="0">
                <a:latin typeface="+mj-lt"/>
              </a:rPr>
              <a:t>and simulated firing to detect flinching of </a:t>
            </a:r>
            <a:r>
              <a:rPr lang="en-US" sz="2000" dirty="0" smtClean="0">
                <a:latin typeface="+mj-lt"/>
              </a:rPr>
              <a:t>                                     personnel </a:t>
            </a:r>
            <a:r>
              <a:rPr lang="en-US" sz="2000" dirty="0">
                <a:latin typeface="+mj-lt"/>
              </a:rPr>
              <a:t>when firing weapons. This round is completely </a:t>
            </a:r>
            <a:r>
              <a:rPr lang="en-US" sz="2000" dirty="0" smtClean="0">
                <a:latin typeface="+mj-lt"/>
              </a:rPr>
              <a:t>                                  inert </a:t>
            </a:r>
            <a:r>
              <a:rPr lang="en-US" sz="2000" dirty="0">
                <a:latin typeface="+mj-lt"/>
              </a:rPr>
              <a:t>and consists only of an empty cartridge case and a </a:t>
            </a:r>
            <a:r>
              <a:rPr lang="en-US" sz="2000" dirty="0" smtClean="0">
                <a:latin typeface="+mj-lt"/>
              </a:rPr>
              <a:t>                                       ball </a:t>
            </a:r>
            <a:r>
              <a:rPr lang="en-US" sz="2000" dirty="0">
                <a:latin typeface="+mj-lt"/>
              </a:rPr>
              <a:t>bullet. Cartridge identification is by means of holes </a:t>
            </a:r>
            <a:r>
              <a:rPr lang="en-US" sz="2000" dirty="0" smtClean="0">
                <a:latin typeface="+mj-lt"/>
              </a:rPr>
              <a:t>                                 through </a:t>
            </a:r>
            <a:r>
              <a:rPr lang="en-US" sz="2000" dirty="0">
                <a:latin typeface="+mj-lt"/>
              </a:rPr>
              <a:t>the side of the case or longitudinal corrugations </a:t>
            </a:r>
            <a:r>
              <a:rPr lang="en-US" sz="2000" dirty="0" smtClean="0">
                <a:latin typeface="+mj-lt"/>
              </a:rPr>
              <a:t>                                         in </a:t>
            </a:r>
            <a:r>
              <a:rPr lang="en-US" sz="2000" dirty="0">
                <a:latin typeface="+mj-lt"/>
              </a:rPr>
              <a:t>the case and by the empty primer pocket. </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2000" dirty="0">
                <a:latin typeface="+mj-lt"/>
              </a:rPr>
              <a:t>The dummy-inert loaded cartridge consists of a cartridge case, a ball bullet, and inert granular material in the case simulating the weight and balance of a live cartridge. The exterior of the cartridge is identified by a black chemical finish and by the absence of a primer. This cartridge is used by installations for testing weapon function, linkage, and feed chutes.</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p:txBody>
      </p:sp>
      <p:pic>
        <p:nvPicPr>
          <p:cNvPr id="7" name="Picture 6"/>
          <p:cNvPicPr>
            <a:picLocks noChangeAspect="1"/>
          </p:cNvPicPr>
          <p:nvPr/>
        </p:nvPicPr>
        <p:blipFill>
          <a:blip r:embed="rId3"/>
          <a:stretch>
            <a:fillRect/>
          </a:stretch>
        </p:blipFill>
        <p:spPr>
          <a:xfrm>
            <a:off x="6705600" y="2514600"/>
            <a:ext cx="1876425" cy="2124075"/>
          </a:xfrm>
          <a:prstGeom prst="rect">
            <a:avLst/>
          </a:prstGeom>
        </p:spPr>
      </p:pic>
    </p:spTree>
    <p:extLst>
      <p:ext uri="{BB962C8B-B14F-4D97-AF65-F5344CB8AC3E}">
        <p14:creationId xmlns:p14="http://schemas.microsoft.com/office/powerpoint/2010/main" val="1713159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 y="1828800"/>
            <a:ext cx="9144000" cy="4953000"/>
          </a:xfrm>
        </p:spPr>
        <p:txBody>
          <a:bodyPr/>
          <a:lstStyle/>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29</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SMALL ARMS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
        <p:nvSpPr>
          <p:cNvPr id="5" name="TextBox 4"/>
          <p:cNvSpPr txBox="1"/>
          <p:nvPr/>
        </p:nvSpPr>
        <p:spPr>
          <a:xfrm>
            <a:off x="0" y="1905000"/>
            <a:ext cx="9135533" cy="10864513"/>
          </a:xfrm>
          <a:prstGeom prst="rect">
            <a:avLst/>
          </a:prstGeom>
          <a:noFill/>
        </p:spPr>
        <p:txBody>
          <a:bodyPr wrap="square" rtlCol="0">
            <a:spAutoFit/>
          </a:bodyPr>
          <a:lstStyle/>
          <a:p>
            <a:pPr marL="457200" indent="-457200">
              <a:buFont typeface="Arial" panose="020B0604020202020204" pitchFamily="34" charset="0"/>
              <a:buChar char="•"/>
            </a:pPr>
            <a:r>
              <a:rPr lang="en-US" sz="2000" dirty="0">
                <a:latin typeface="+mj-lt"/>
              </a:rPr>
              <a:t>Subcaliber </a:t>
            </a:r>
            <a:r>
              <a:rPr lang="en-US" sz="2000" dirty="0" smtClean="0">
                <a:latin typeface="+mj-lt"/>
              </a:rPr>
              <a:t>Cartridge</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2000" dirty="0">
                <a:latin typeface="+mj-lt"/>
              </a:rPr>
              <a:t>Subcaliber rounds are fired from </a:t>
            </a:r>
            <a:r>
              <a:rPr lang="en-US" sz="2000" dirty="0" err="1">
                <a:latin typeface="+mj-lt"/>
              </a:rPr>
              <a:t>subcaliber</a:t>
            </a:r>
            <a:r>
              <a:rPr lang="en-US" sz="2000" dirty="0">
                <a:latin typeface="+mj-lt"/>
              </a:rPr>
              <a:t> barrels inserted into larger weapons for training purposes. For example, a 22MM </a:t>
            </a:r>
            <a:r>
              <a:rPr lang="en-US" sz="2000" dirty="0" err="1">
                <a:latin typeface="+mj-lt"/>
              </a:rPr>
              <a:t>subcaliber</a:t>
            </a:r>
            <a:r>
              <a:rPr lang="en-US" sz="2000" dirty="0">
                <a:latin typeface="+mj-lt"/>
              </a:rPr>
              <a:t> cartridge is used in an 81MM training device to simulate the firing of 81MM mortar ammunition during training. Use of </a:t>
            </a:r>
            <a:r>
              <a:rPr lang="en-US" sz="2000" dirty="0" err="1">
                <a:latin typeface="+mj-lt"/>
              </a:rPr>
              <a:t>subcaliber</a:t>
            </a:r>
            <a:r>
              <a:rPr lang="en-US" sz="2000" dirty="0">
                <a:latin typeface="+mj-lt"/>
              </a:rPr>
              <a:t> ammunition is cost effective for the Army because the training device can be reused. Training with live ammunition is not only expensive, but it also raises safety concerns. </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p:txBody>
      </p:sp>
    </p:spTree>
    <p:extLst>
      <p:ext uri="{BB962C8B-B14F-4D97-AF65-F5344CB8AC3E}">
        <p14:creationId xmlns:p14="http://schemas.microsoft.com/office/powerpoint/2010/main" val="992297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400" b="1" dirty="0"/>
              <a:t>Small Arms Ammunition</a:t>
            </a:r>
            <a:endParaRPr lang="en-US" sz="2400" b="1" dirty="0" smtClean="0"/>
          </a:p>
          <a:p>
            <a:endParaRPr lang="en-US" sz="2400" dirty="0"/>
          </a:p>
          <a:p>
            <a:r>
              <a:rPr lang="en-US" sz="2000" dirty="0" smtClean="0"/>
              <a:t>Small </a:t>
            </a:r>
            <a:r>
              <a:rPr lang="en-US" sz="2000" dirty="0"/>
              <a:t>arms ammunition (SAA) consists of a cartridge or family of cartridges ranging in size from .22 caliber through 30MM. SAA cartridges are intended for various types of handheld or mounted weapons including rifles, pistols, revolvers, machine guns, and shotguns. </a:t>
            </a:r>
          </a:p>
          <a:p>
            <a:r>
              <a:rPr lang="en-US" sz="2000" dirty="0"/>
              <a:t>SAA cartridges are designated by </a:t>
            </a:r>
            <a:r>
              <a:rPr lang="en-US" sz="2000" dirty="0">
                <a:hlinkClick r:id="rId2"/>
              </a:rPr>
              <a:t>FSC</a:t>
            </a:r>
            <a:r>
              <a:rPr lang="en-US" sz="2000" dirty="0"/>
              <a:t> 1305, with the exception of grenade cartridges which are </a:t>
            </a:r>
            <a:r>
              <a:rPr lang="en-US" sz="2000" dirty="0">
                <a:hlinkClick r:id="rId2"/>
              </a:rPr>
              <a:t>FSC</a:t>
            </a:r>
            <a:r>
              <a:rPr lang="en-US" sz="2000" dirty="0"/>
              <a:t> 1330.</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3</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SMALL ARMS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3"/>
          <a:stretch>
            <a:fillRect/>
          </a:stretch>
        </p:blipFill>
        <p:spPr>
          <a:xfrm>
            <a:off x="1771650" y="4724400"/>
            <a:ext cx="5143500" cy="2133600"/>
          </a:xfrm>
          <a:prstGeom prst="rect">
            <a:avLst/>
          </a:prstGeom>
        </p:spPr>
      </p:pic>
    </p:spTree>
    <p:extLst>
      <p:ext uri="{BB962C8B-B14F-4D97-AF65-F5344CB8AC3E}">
        <p14:creationId xmlns:p14="http://schemas.microsoft.com/office/powerpoint/2010/main" val="22985215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 y="1828800"/>
            <a:ext cx="9144000" cy="4953000"/>
          </a:xfrm>
        </p:spPr>
        <p:txBody>
          <a:bodyPr/>
          <a:lstStyle/>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30</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SMALL ARMS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
        <p:nvSpPr>
          <p:cNvPr id="5" name="TextBox 4"/>
          <p:cNvSpPr txBox="1"/>
          <p:nvPr/>
        </p:nvSpPr>
        <p:spPr>
          <a:xfrm>
            <a:off x="-8467" y="1905000"/>
            <a:ext cx="9135533" cy="11172289"/>
          </a:xfrm>
          <a:prstGeom prst="rect">
            <a:avLst/>
          </a:prstGeom>
          <a:noFill/>
        </p:spPr>
        <p:txBody>
          <a:bodyPr wrap="square" rtlCol="0">
            <a:spAutoFit/>
          </a:bodyPr>
          <a:lstStyle/>
          <a:p>
            <a:pPr marL="457200" indent="-457200">
              <a:buFont typeface="Arial" panose="020B0604020202020204" pitchFamily="34" charset="0"/>
              <a:buChar char="•"/>
            </a:pPr>
            <a:r>
              <a:rPr lang="en-US" sz="2000" dirty="0">
                <a:latin typeface="+mj-lt"/>
              </a:rPr>
              <a:t>Special Purpose </a:t>
            </a:r>
            <a:r>
              <a:rPr lang="en-US" sz="2000" dirty="0" smtClean="0">
                <a:latin typeface="+mj-lt"/>
              </a:rPr>
              <a:t>Cartridge</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2000" dirty="0">
                <a:latin typeface="+mj-lt"/>
              </a:rPr>
              <a:t>Examples of special purpose SAA include high-pressure test cartridges used for proof firing of weapons at the manufacturer (not for field use, test use only); wad-cutter cartridges for target practice; line-throwing cartridges used by the Navy to throw lines from ship to ship or by the Army to project signal wires over elevated terrain</a:t>
            </a:r>
            <a:r>
              <a:rPr lang="en-US" sz="2000" dirty="0" smtClean="0">
                <a:latin typeface="+mj-lt"/>
              </a:rPr>
              <a:t>.</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p:txBody>
      </p:sp>
      <p:pic>
        <p:nvPicPr>
          <p:cNvPr id="2" name="Picture 1"/>
          <p:cNvPicPr>
            <a:picLocks noChangeAspect="1"/>
          </p:cNvPicPr>
          <p:nvPr/>
        </p:nvPicPr>
        <p:blipFill>
          <a:blip r:embed="rId3"/>
          <a:stretch>
            <a:fillRect/>
          </a:stretch>
        </p:blipFill>
        <p:spPr>
          <a:xfrm>
            <a:off x="457200" y="4270374"/>
            <a:ext cx="7440736" cy="1749425"/>
          </a:xfrm>
          <a:prstGeom prst="rect">
            <a:avLst/>
          </a:prstGeom>
        </p:spPr>
      </p:pic>
    </p:spTree>
    <p:extLst>
      <p:ext uri="{BB962C8B-B14F-4D97-AF65-F5344CB8AC3E}">
        <p14:creationId xmlns:p14="http://schemas.microsoft.com/office/powerpoint/2010/main" val="8244371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 y="1828800"/>
            <a:ext cx="9144000" cy="4953000"/>
          </a:xfrm>
        </p:spPr>
        <p:txBody>
          <a:bodyPr/>
          <a:lstStyle/>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31</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SMALL ARMS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
        <p:nvSpPr>
          <p:cNvPr id="5" name="TextBox 4"/>
          <p:cNvSpPr txBox="1"/>
          <p:nvPr/>
        </p:nvSpPr>
        <p:spPr>
          <a:xfrm>
            <a:off x="-8467" y="1905000"/>
            <a:ext cx="9135533" cy="13542169"/>
          </a:xfrm>
          <a:prstGeom prst="rect">
            <a:avLst/>
          </a:prstGeom>
          <a:noFill/>
        </p:spPr>
        <p:txBody>
          <a:bodyPr wrap="square" rtlCol="0">
            <a:spAutoFit/>
          </a:bodyPr>
          <a:lstStyle/>
          <a:p>
            <a:pPr marL="457200" indent="-457200">
              <a:buFont typeface="Arial" panose="020B0604020202020204" pitchFamily="34" charset="0"/>
              <a:buChar char="•"/>
            </a:pPr>
            <a:r>
              <a:rPr lang="en-US" sz="2000" dirty="0">
                <a:latin typeface="+mj-lt"/>
              </a:rPr>
              <a:t>Depleted Uranium </a:t>
            </a:r>
            <a:r>
              <a:rPr lang="en-US" sz="2000" dirty="0" smtClean="0">
                <a:latin typeface="+mj-lt"/>
              </a:rPr>
              <a:t>Cartridge</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1800" dirty="0">
                <a:latin typeface="+mj-lt"/>
              </a:rPr>
              <a:t>Due to their larger size, small arms ammunition ranging in size from 20MM through 30MM contain some additional components not seen on other small arms discussed thus far. All 20MM, 30MM, and some 25MM projectiles are assemblies of a steel shell containing a brass rotating band and a point-detonating nose </a:t>
            </a:r>
            <a:r>
              <a:rPr lang="en-US" sz="1800" dirty="0" err="1">
                <a:latin typeface="+mj-lt"/>
              </a:rPr>
              <a:t>fuze</a:t>
            </a:r>
            <a:r>
              <a:rPr lang="en-US" sz="1800" dirty="0">
                <a:latin typeface="+mj-lt"/>
              </a:rPr>
              <a:t> or aluminum, steel, or plastic nose plug. With a few exceptions, cartridges within this size range contain an electric primer. </a:t>
            </a:r>
          </a:p>
          <a:p>
            <a:pPr marL="457200" indent="-457200">
              <a:buFont typeface="Arial" panose="020B0604020202020204" pitchFamily="34" charset="0"/>
              <a:buChar char="•"/>
            </a:pPr>
            <a:endParaRPr lang="en-US" sz="1800" dirty="0">
              <a:latin typeface="+mj-lt"/>
            </a:endParaRPr>
          </a:p>
          <a:p>
            <a:pPr marL="457200" indent="-457200">
              <a:buFont typeface="Arial" panose="020B0604020202020204" pitchFamily="34" charset="0"/>
              <a:buChar char="•"/>
            </a:pPr>
            <a:r>
              <a:rPr lang="en-US" sz="1800" dirty="0">
                <a:latin typeface="+mj-lt"/>
              </a:rPr>
              <a:t>Certain AP rounds contain a depleted uranium (DU) penetrator to enhance their armor defeating capabilities. DU is a heavy metal that has a very low level of radioactivity. Although its activity is much lower than the natural Uranium found in soil, it is still regulated by an NRC (Nuclear Regulatory Commission) license. This means certain restrictions will apply to the storage, use, and disposal of these munitions. They are only issued for combat use. Test firings are limited to specifically authorized ranges and routine demilitarization by burning or detonation is prohibited. </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p:txBody>
      </p:sp>
    </p:spTree>
    <p:extLst>
      <p:ext uri="{BB962C8B-B14F-4D97-AF65-F5344CB8AC3E}">
        <p14:creationId xmlns:p14="http://schemas.microsoft.com/office/powerpoint/2010/main" val="37810222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 y="1828800"/>
            <a:ext cx="9144000" cy="4953000"/>
          </a:xfrm>
        </p:spPr>
        <p:txBody>
          <a:bodyPr/>
          <a:lstStyle/>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32</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SMALL ARMS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
        <p:nvSpPr>
          <p:cNvPr id="5" name="TextBox 4"/>
          <p:cNvSpPr txBox="1"/>
          <p:nvPr/>
        </p:nvSpPr>
        <p:spPr>
          <a:xfrm>
            <a:off x="-8467" y="1905000"/>
            <a:ext cx="9135533" cy="10864513"/>
          </a:xfrm>
          <a:prstGeom prst="rect">
            <a:avLst/>
          </a:prstGeom>
          <a:noFill/>
        </p:spPr>
        <p:txBody>
          <a:bodyPr wrap="square" rtlCol="0">
            <a:spAutoFit/>
          </a:bodyPr>
          <a:lstStyle/>
          <a:p>
            <a:pPr marL="457200" indent="-457200">
              <a:buFont typeface="Arial" panose="020B0604020202020204" pitchFamily="34" charset="0"/>
              <a:buChar char="•"/>
            </a:pPr>
            <a:r>
              <a:rPr lang="en-US" sz="2000" dirty="0">
                <a:latin typeface="+mj-lt"/>
              </a:rPr>
              <a:t>SAA Color Coding </a:t>
            </a: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2000" dirty="0">
                <a:latin typeface="+mj-lt"/>
              </a:rPr>
              <a:t>Small arms ammunition is identifiable by color coding specifications per type and intended use. The table below identifies color code specifications (as applied to the tip of the bullet) for the various types of SAA. </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p:txBody>
      </p:sp>
      <p:pic>
        <p:nvPicPr>
          <p:cNvPr id="2" name="Picture 1"/>
          <p:cNvPicPr>
            <a:picLocks noChangeAspect="1"/>
          </p:cNvPicPr>
          <p:nvPr/>
        </p:nvPicPr>
        <p:blipFill>
          <a:blip r:embed="rId3"/>
          <a:stretch>
            <a:fillRect/>
          </a:stretch>
        </p:blipFill>
        <p:spPr>
          <a:xfrm>
            <a:off x="518583" y="3542242"/>
            <a:ext cx="6953250" cy="2943225"/>
          </a:xfrm>
          <a:prstGeom prst="rect">
            <a:avLst/>
          </a:prstGeom>
        </p:spPr>
      </p:pic>
    </p:spTree>
    <p:extLst>
      <p:ext uri="{BB962C8B-B14F-4D97-AF65-F5344CB8AC3E}">
        <p14:creationId xmlns:p14="http://schemas.microsoft.com/office/powerpoint/2010/main" val="3324144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 y="1828800"/>
            <a:ext cx="9144000" cy="4953000"/>
          </a:xfrm>
        </p:spPr>
        <p:txBody>
          <a:bodyPr/>
          <a:lstStyle/>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33</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SMALL ARMS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
        <p:nvSpPr>
          <p:cNvPr id="5" name="TextBox 4"/>
          <p:cNvSpPr txBox="1"/>
          <p:nvPr/>
        </p:nvSpPr>
        <p:spPr>
          <a:xfrm>
            <a:off x="-8467" y="1905000"/>
            <a:ext cx="9135533" cy="12187952"/>
          </a:xfrm>
          <a:prstGeom prst="rect">
            <a:avLst/>
          </a:prstGeom>
          <a:noFill/>
        </p:spPr>
        <p:txBody>
          <a:bodyPr wrap="square" rtlCol="0">
            <a:spAutoFit/>
          </a:bodyPr>
          <a:lstStyle/>
          <a:p>
            <a:pPr marL="457200" indent="-457200">
              <a:buFont typeface="Arial" panose="020B0604020202020204" pitchFamily="34" charset="0"/>
              <a:buChar char="•"/>
            </a:pPr>
            <a:r>
              <a:rPr lang="en-US" sz="2000" dirty="0">
                <a:latin typeface="+mj-lt"/>
              </a:rPr>
              <a:t>SAA Markings (smaller than 20MM</a:t>
            </a:r>
            <a:r>
              <a:rPr lang="en-US" sz="2000" dirty="0" smtClean="0">
                <a:latin typeface="+mj-lt"/>
              </a:rPr>
              <a:t>)</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1800" dirty="0">
                <a:latin typeface="+mj-lt"/>
              </a:rPr>
              <a:t>Small arms ammunition smaller than 20MM have markings stamped on the face of the cartridge case surrounding the primer, commonly known as the </a:t>
            </a:r>
            <a:r>
              <a:rPr lang="en-US" sz="1800" dirty="0" err="1">
                <a:latin typeface="+mj-lt"/>
              </a:rPr>
              <a:t>headstamp</a:t>
            </a:r>
            <a:r>
              <a:rPr lang="en-US" sz="1800" dirty="0">
                <a:latin typeface="+mj-lt"/>
              </a:rPr>
              <a:t>. </a:t>
            </a:r>
            <a:r>
              <a:rPr lang="en-US" sz="1800" dirty="0" err="1">
                <a:latin typeface="+mj-lt"/>
              </a:rPr>
              <a:t>Headstamp</a:t>
            </a:r>
            <a:r>
              <a:rPr lang="en-US" sz="1800" dirty="0">
                <a:latin typeface="+mj-lt"/>
              </a:rPr>
              <a:t> markings include the following as illustrated on the image of the </a:t>
            </a:r>
            <a:r>
              <a:rPr lang="en-US" sz="1800" dirty="0" err="1">
                <a:latin typeface="+mj-lt"/>
              </a:rPr>
              <a:t>headstamp</a:t>
            </a:r>
            <a:r>
              <a:rPr lang="en-US" sz="1800" dirty="0">
                <a:latin typeface="+mj-lt"/>
              </a:rPr>
              <a:t> below: </a:t>
            </a:r>
          </a:p>
          <a:p>
            <a:pPr marL="457200" indent="-457200">
              <a:buFont typeface="Arial" panose="020B0604020202020204" pitchFamily="34" charset="0"/>
              <a:buChar char="•"/>
            </a:pPr>
            <a:r>
              <a:rPr lang="en-US" sz="1800" dirty="0" smtClean="0">
                <a:latin typeface="+mj-lt"/>
              </a:rPr>
              <a:t>Manufacturer's </a:t>
            </a:r>
            <a:r>
              <a:rPr lang="en-US" sz="1800" dirty="0">
                <a:latin typeface="+mj-lt"/>
              </a:rPr>
              <a:t>initials/symbol </a:t>
            </a:r>
          </a:p>
          <a:p>
            <a:pPr marL="457200" indent="-457200">
              <a:buFont typeface="Arial" panose="020B0604020202020204" pitchFamily="34" charset="0"/>
              <a:buChar char="•"/>
            </a:pPr>
            <a:r>
              <a:rPr lang="en-US" sz="1800" dirty="0" smtClean="0">
                <a:latin typeface="+mj-lt"/>
              </a:rPr>
              <a:t>Year </a:t>
            </a:r>
            <a:r>
              <a:rPr lang="en-US" sz="1800" dirty="0">
                <a:latin typeface="+mj-lt"/>
              </a:rPr>
              <a:t>of manufacture </a:t>
            </a:r>
          </a:p>
          <a:p>
            <a:pPr marL="457200" indent="-457200">
              <a:buFont typeface="Arial" panose="020B0604020202020204" pitchFamily="34" charset="0"/>
              <a:buChar char="•"/>
            </a:pPr>
            <a:r>
              <a:rPr lang="en-US" sz="1800" dirty="0" smtClean="0">
                <a:latin typeface="+mj-lt"/>
              </a:rPr>
              <a:t>NATO </a:t>
            </a:r>
            <a:r>
              <a:rPr lang="en-US" sz="1800" dirty="0">
                <a:latin typeface="+mj-lt"/>
              </a:rPr>
              <a:t>symbol </a:t>
            </a:r>
          </a:p>
          <a:p>
            <a:pPr marL="457200" indent="-457200">
              <a:buFont typeface="Arial" panose="020B0604020202020204" pitchFamily="34" charset="0"/>
              <a:buChar char="•"/>
            </a:pPr>
            <a:r>
              <a:rPr lang="en-US" sz="1800" dirty="0" smtClean="0">
                <a:latin typeface="+mj-lt"/>
              </a:rPr>
              <a:t>MATCH </a:t>
            </a:r>
            <a:r>
              <a:rPr lang="en-US" sz="1800" dirty="0">
                <a:latin typeface="+mj-lt"/>
              </a:rPr>
              <a:t>or NM as applicable</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p:txBody>
      </p:sp>
      <p:pic>
        <p:nvPicPr>
          <p:cNvPr id="7" name="Picture 6"/>
          <p:cNvPicPr>
            <a:picLocks noChangeAspect="1"/>
          </p:cNvPicPr>
          <p:nvPr/>
        </p:nvPicPr>
        <p:blipFill>
          <a:blip r:embed="rId3"/>
          <a:stretch>
            <a:fillRect/>
          </a:stretch>
        </p:blipFill>
        <p:spPr>
          <a:xfrm>
            <a:off x="381000" y="4719108"/>
            <a:ext cx="6781800" cy="2072487"/>
          </a:xfrm>
          <a:prstGeom prst="rect">
            <a:avLst/>
          </a:prstGeom>
        </p:spPr>
      </p:pic>
    </p:spTree>
    <p:extLst>
      <p:ext uri="{BB962C8B-B14F-4D97-AF65-F5344CB8AC3E}">
        <p14:creationId xmlns:p14="http://schemas.microsoft.com/office/powerpoint/2010/main" val="30859510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 y="1828800"/>
            <a:ext cx="9144000" cy="4953000"/>
          </a:xfrm>
        </p:spPr>
        <p:txBody>
          <a:bodyPr/>
          <a:lstStyle/>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34</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SMALL ARMS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
        <p:nvSpPr>
          <p:cNvPr id="5" name="TextBox 4"/>
          <p:cNvSpPr txBox="1"/>
          <p:nvPr/>
        </p:nvSpPr>
        <p:spPr>
          <a:xfrm>
            <a:off x="-8467" y="1905000"/>
            <a:ext cx="9135533" cy="12187952"/>
          </a:xfrm>
          <a:prstGeom prst="rect">
            <a:avLst/>
          </a:prstGeom>
          <a:noFill/>
        </p:spPr>
        <p:txBody>
          <a:bodyPr wrap="square" rtlCol="0">
            <a:spAutoFit/>
          </a:bodyPr>
          <a:lstStyle/>
          <a:p>
            <a:pPr marL="457200" indent="-457200">
              <a:buFont typeface="Arial" panose="020B0604020202020204" pitchFamily="34" charset="0"/>
              <a:buChar char="•"/>
            </a:pPr>
            <a:r>
              <a:rPr lang="en-US" sz="2000" dirty="0">
                <a:latin typeface="+mj-lt"/>
              </a:rPr>
              <a:t>SAA Markings (smaller than 20MM</a:t>
            </a:r>
            <a:r>
              <a:rPr lang="en-US" sz="2000" dirty="0" smtClean="0">
                <a:latin typeface="+mj-lt"/>
              </a:rPr>
              <a:t>)</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1800" dirty="0">
                <a:latin typeface="+mj-lt"/>
              </a:rPr>
              <a:t>Small arms ammunition smaller than 20MM have markings stamped on the face of the cartridge case surrounding the primer, commonly known as the </a:t>
            </a:r>
            <a:r>
              <a:rPr lang="en-US" sz="1800" dirty="0" err="1">
                <a:latin typeface="+mj-lt"/>
              </a:rPr>
              <a:t>headstamp</a:t>
            </a:r>
            <a:r>
              <a:rPr lang="en-US" sz="1800" dirty="0">
                <a:latin typeface="+mj-lt"/>
              </a:rPr>
              <a:t>. </a:t>
            </a:r>
            <a:r>
              <a:rPr lang="en-US" sz="1800" dirty="0" err="1">
                <a:latin typeface="+mj-lt"/>
              </a:rPr>
              <a:t>Headstamp</a:t>
            </a:r>
            <a:r>
              <a:rPr lang="en-US" sz="1800" dirty="0">
                <a:latin typeface="+mj-lt"/>
              </a:rPr>
              <a:t> markings include the following as illustrated on the image of the </a:t>
            </a:r>
            <a:r>
              <a:rPr lang="en-US" sz="1800" dirty="0" err="1">
                <a:latin typeface="+mj-lt"/>
              </a:rPr>
              <a:t>headstamp</a:t>
            </a:r>
            <a:r>
              <a:rPr lang="en-US" sz="1800" dirty="0">
                <a:latin typeface="+mj-lt"/>
              </a:rPr>
              <a:t> below: </a:t>
            </a:r>
          </a:p>
          <a:p>
            <a:pPr marL="457200" indent="-457200">
              <a:buFont typeface="Arial" panose="020B0604020202020204" pitchFamily="34" charset="0"/>
              <a:buChar char="•"/>
            </a:pPr>
            <a:r>
              <a:rPr lang="en-US" sz="1800" dirty="0" smtClean="0">
                <a:latin typeface="+mj-lt"/>
              </a:rPr>
              <a:t>Manufacturer's </a:t>
            </a:r>
            <a:r>
              <a:rPr lang="en-US" sz="1800" dirty="0">
                <a:latin typeface="+mj-lt"/>
              </a:rPr>
              <a:t>initials/symbol </a:t>
            </a:r>
          </a:p>
          <a:p>
            <a:pPr marL="457200" indent="-457200">
              <a:buFont typeface="Arial" panose="020B0604020202020204" pitchFamily="34" charset="0"/>
              <a:buChar char="•"/>
            </a:pPr>
            <a:r>
              <a:rPr lang="en-US" sz="1800" dirty="0" smtClean="0">
                <a:latin typeface="+mj-lt"/>
              </a:rPr>
              <a:t>Year </a:t>
            </a:r>
            <a:r>
              <a:rPr lang="en-US" sz="1800" dirty="0">
                <a:latin typeface="+mj-lt"/>
              </a:rPr>
              <a:t>of manufacture </a:t>
            </a:r>
          </a:p>
          <a:p>
            <a:pPr marL="457200" indent="-457200">
              <a:buFont typeface="Arial" panose="020B0604020202020204" pitchFamily="34" charset="0"/>
              <a:buChar char="•"/>
            </a:pPr>
            <a:r>
              <a:rPr lang="en-US" sz="1800" dirty="0" smtClean="0">
                <a:latin typeface="+mj-lt"/>
              </a:rPr>
              <a:t>NATO </a:t>
            </a:r>
            <a:r>
              <a:rPr lang="en-US" sz="1800" dirty="0">
                <a:latin typeface="+mj-lt"/>
              </a:rPr>
              <a:t>symbol </a:t>
            </a:r>
          </a:p>
          <a:p>
            <a:pPr marL="457200" indent="-457200">
              <a:buFont typeface="Arial" panose="020B0604020202020204" pitchFamily="34" charset="0"/>
              <a:buChar char="•"/>
            </a:pPr>
            <a:r>
              <a:rPr lang="en-US" sz="1800" dirty="0" smtClean="0">
                <a:latin typeface="+mj-lt"/>
              </a:rPr>
              <a:t>MATCH </a:t>
            </a:r>
            <a:r>
              <a:rPr lang="en-US" sz="1800" dirty="0">
                <a:latin typeface="+mj-lt"/>
              </a:rPr>
              <a:t>or NM as applicable</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p:txBody>
      </p:sp>
      <p:pic>
        <p:nvPicPr>
          <p:cNvPr id="7" name="Picture 6"/>
          <p:cNvPicPr>
            <a:picLocks noChangeAspect="1"/>
          </p:cNvPicPr>
          <p:nvPr/>
        </p:nvPicPr>
        <p:blipFill>
          <a:blip r:embed="rId3"/>
          <a:stretch>
            <a:fillRect/>
          </a:stretch>
        </p:blipFill>
        <p:spPr>
          <a:xfrm>
            <a:off x="381000" y="4719108"/>
            <a:ext cx="6781800" cy="2072487"/>
          </a:xfrm>
          <a:prstGeom prst="rect">
            <a:avLst/>
          </a:prstGeom>
        </p:spPr>
      </p:pic>
    </p:spTree>
    <p:extLst>
      <p:ext uri="{BB962C8B-B14F-4D97-AF65-F5344CB8AC3E}">
        <p14:creationId xmlns:p14="http://schemas.microsoft.com/office/powerpoint/2010/main" val="29171938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 y="1828800"/>
            <a:ext cx="9144000" cy="4953000"/>
          </a:xfrm>
        </p:spPr>
        <p:txBody>
          <a:bodyPr/>
          <a:lstStyle/>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35</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SMALL ARMS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
        <p:nvSpPr>
          <p:cNvPr id="5" name="TextBox 4"/>
          <p:cNvSpPr txBox="1"/>
          <p:nvPr/>
        </p:nvSpPr>
        <p:spPr>
          <a:xfrm>
            <a:off x="-8467" y="1905000"/>
            <a:ext cx="9135533" cy="11787842"/>
          </a:xfrm>
          <a:prstGeom prst="rect">
            <a:avLst/>
          </a:prstGeom>
          <a:noFill/>
        </p:spPr>
        <p:txBody>
          <a:bodyPr wrap="square" rtlCol="0">
            <a:spAutoFit/>
          </a:bodyPr>
          <a:lstStyle/>
          <a:p>
            <a:pPr marL="457200" indent="-457200">
              <a:buFont typeface="Arial" panose="020B0604020202020204" pitchFamily="34" charset="0"/>
              <a:buChar char="•"/>
            </a:pPr>
            <a:r>
              <a:rPr lang="en-US" sz="2000" dirty="0">
                <a:latin typeface="+mj-lt"/>
              </a:rPr>
              <a:t>SAA Markings (20MM and larger</a:t>
            </a:r>
            <a:r>
              <a:rPr lang="en-US" sz="2000" dirty="0" smtClean="0">
                <a:latin typeface="+mj-lt"/>
              </a:rPr>
              <a:t>)</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2000" dirty="0">
                <a:latin typeface="+mj-lt"/>
              </a:rPr>
              <a:t>Markings on small arms ammunition items 20MM and larger are stenciled on the side of the cartridge case. These markings include:</a:t>
            </a:r>
          </a:p>
          <a:p>
            <a:pPr marL="457200" indent="-457200">
              <a:buFont typeface="Arial" panose="020B0604020202020204" pitchFamily="34" charset="0"/>
              <a:buChar char="•"/>
            </a:pPr>
            <a:r>
              <a:rPr lang="en-US" sz="2000" dirty="0" smtClean="0">
                <a:latin typeface="+mj-lt"/>
              </a:rPr>
              <a:t>Nomenclature </a:t>
            </a:r>
            <a:r>
              <a:rPr lang="en-US" sz="2000" dirty="0">
                <a:latin typeface="+mj-lt"/>
              </a:rPr>
              <a:t>(size, type, and model number)</a:t>
            </a:r>
          </a:p>
          <a:p>
            <a:pPr marL="457200" indent="-457200">
              <a:buFont typeface="Arial" panose="020B0604020202020204" pitchFamily="34" charset="0"/>
              <a:buChar char="•"/>
            </a:pPr>
            <a:r>
              <a:rPr lang="en-US" sz="2000" dirty="0" smtClean="0">
                <a:latin typeface="+mj-lt"/>
              </a:rPr>
              <a:t>Lot </a:t>
            </a:r>
            <a:r>
              <a:rPr lang="en-US" sz="2000" dirty="0">
                <a:latin typeface="+mj-lt"/>
              </a:rPr>
              <a:t>number</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p:txBody>
      </p:sp>
      <p:pic>
        <p:nvPicPr>
          <p:cNvPr id="2" name="Picture 1"/>
          <p:cNvPicPr>
            <a:picLocks noChangeAspect="1"/>
          </p:cNvPicPr>
          <p:nvPr/>
        </p:nvPicPr>
        <p:blipFill>
          <a:blip r:embed="rId3"/>
          <a:stretch>
            <a:fillRect/>
          </a:stretch>
        </p:blipFill>
        <p:spPr>
          <a:xfrm>
            <a:off x="5819775" y="2895600"/>
            <a:ext cx="1466850" cy="3143250"/>
          </a:xfrm>
          <a:prstGeom prst="rect">
            <a:avLst/>
          </a:prstGeom>
        </p:spPr>
      </p:pic>
      <p:pic>
        <p:nvPicPr>
          <p:cNvPr id="8" name="Picture 7"/>
          <p:cNvPicPr>
            <a:picLocks noChangeAspect="1"/>
          </p:cNvPicPr>
          <p:nvPr/>
        </p:nvPicPr>
        <p:blipFill>
          <a:blip r:embed="rId4"/>
          <a:stretch>
            <a:fillRect/>
          </a:stretch>
        </p:blipFill>
        <p:spPr>
          <a:xfrm>
            <a:off x="5067829" y="6115050"/>
            <a:ext cx="2714625" cy="323850"/>
          </a:xfrm>
          <a:prstGeom prst="rect">
            <a:avLst/>
          </a:prstGeom>
        </p:spPr>
      </p:pic>
    </p:spTree>
    <p:extLst>
      <p:ext uri="{BB962C8B-B14F-4D97-AF65-F5344CB8AC3E}">
        <p14:creationId xmlns:p14="http://schemas.microsoft.com/office/powerpoint/2010/main" val="21359175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 y="1828800"/>
            <a:ext cx="9144000" cy="4953000"/>
          </a:xfrm>
        </p:spPr>
        <p:txBody>
          <a:bodyPr/>
          <a:lstStyle/>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36</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SMALL ARMS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
        <p:nvSpPr>
          <p:cNvPr id="5" name="TextBox 4"/>
          <p:cNvSpPr txBox="1"/>
          <p:nvPr/>
        </p:nvSpPr>
        <p:spPr>
          <a:xfrm>
            <a:off x="-8467" y="1905000"/>
            <a:ext cx="9135533" cy="13326725"/>
          </a:xfrm>
          <a:prstGeom prst="rect">
            <a:avLst/>
          </a:prstGeom>
          <a:noFill/>
        </p:spPr>
        <p:txBody>
          <a:bodyPr wrap="square" rtlCol="0">
            <a:spAutoFit/>
          </a:bodyPr>
          <a:lstStyle/>
          <a:p>
            <a:pPr marL="457200" indent="-457200">
              <a:buFont typeface="Arial" panose="020B0604020202020204" pitchFamily="34" charset="0"/>
              <a:buChar char="•"/>
            </a:pPr>
            <a:r>
              <a:rPr lang="en-US" sz="2000" dirty="0" smtClean="0">
                <a:latin typeface="+mj-lt"/>
              </a:rPr>
              <a:t>Configurations</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2000" dirty="0">
                <a:latin typeface="+mj-lt"/>
              </a:rPr>
              <a:t>SAA packaging configurations usually include a combination of outer and inner packaging. Packaging is usually stenciled with markings to identify contents for storage, transportation, and handling.</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2000" dirty="0">
                <a:latin typeface="+mj-lt"/>
              </a:rPr>
              <a:t>General packaging requirements are outlined in the TM 9-1300-200 and SW010-AD-GTP-010. Specific packaging requirements for all SAA items can be found in the TM 43-0001-27, Datasheets for Small Arms Ammunition</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p:txBody>
      </p:sp>
    </p:spTree>
    <p:extLst>
      <p:ext uri="{BB962C8B-B14F-4D97-AF65-F5344CB8AC3E}">
        <p14:creationId xmlns:p14="http://schemas.microsoft.com/office/powerpoint/2010/main" val="8009785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 y="1828800"/>
            <a:ext cx="9144000" cy="4953000"/>
          </a:xfrm>
        </p:spPr>
        <p:txBody>
          <a:bodyPr/>
          <a:lstStyle/>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37</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SMALL ARMS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
        <p:nvSpPr>
          <p:cNvPr id="5" name="TextBox 4"/>
          <p:cNvSpPr txBox="1"/>
          <p:nvPr/>
        </p:nvSpPr>
        <p:spPr>
          <a:xfrm>
            <a:off x="-8467" y="1905000"/>
            <a:ext cx="9135533" cy="13942278"/>
          </a:xfrm>
          <a:prstGeom prst="rect">
            <a:avLst/>
          </a:prstGeom>
          <a:noFill/>
        </p:spPr>
        <p:txBody>
          <a:bodyPr wrap="square" rtlCol="0">
            <a:spAutoFit/>
          </a:bodyPr>
          <a:lstStyle/>
          <a:p>
            <a:pPr marL="457200" indent="-457200">
              <a:buFont typeface="Arial" panose="020B0604020202020204" pitchFamily="34" charset="0"/>
              <a:buChar char="•"/>
            </a:pPr>
            <a:r>
              <a:rPr lang="en-US" sz="2000" dirty="0">
                <a:latin typeface="+mj-lt"/>
              </a:rPr>
              <a:t>Outer </a:t>
            </a:r>
            <a:r>
              <a:rPr lang="en-US" sz="2000" dirty="0" smtClean="0">
                <a:latin typeface="+mj-lt"/>
              </a:rPr>
              <a:t>Packaging</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2000" dirty="0">
                <a:latin typeface="+mj-lt"/>
              </a:rPr>
              <a:t>SAA outer packaging consists of </a:t>
            </a:r>
            <a:r>
              <a:rPr lang="en-US" sz="2000" dirty="0" err="1">
                <a:latin typeface="+mj-lt"/>
              </a:rPr>
              <a:t>wirebound</a:t>
            </a:r>
            <a:r>
              <a:rPr lang="en-US" sz="2000" dirty="0">
                <a:latin typeface="+mj-lt"/>
              </a:rPr>
              <a:t> boxes, metal cans, and plastic cans. </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2000" dirty="0" err="1">
                <a:latin typeface="+mj-lt"/>
              </a:rPr>
              <a:t>Wirebound</a:t>
            </a:r>
            <a:r>
              <a:rPr lang="en-US" sz="2000" dirty="0">
                <a:latin typeface="+mj-lt"/>
              </a:rPr>
              <a:t> boxes are the typical outer packaging for the smaller calibers of small arms ammunition. They are made of wood and reinforced with wire to handle the weight of its contents.</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2000" dirty="0">
                <a:latin typeface="+mj-lt"/>
              </a:rPr>
              <a:t>Metal and plastic cans are the typical outer packing for larger calibers of small arms ammunition (e.g. 20MM). </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p:txBody>
      </p:sp>
      <p:pic>
        <p:nvPicPr>
          <p:cNvPr id="2" name="Picture 1"/>
          <p:cNvPicPr>
            <a:picLocks noChangeAspect="1"/>
          </p:cNvPicPr>
          <p:nvPr/>
        </p:nvPicPr>
        <p:blipFill>
          <a:blip r:embed="rId3"/>
          <a:stretch>
            <a:fillRect/>
          </a:stretch>
        </p:blipFill>
        <p:spPr>
          <a:xfrm>
            <a:off x="533400" y="4989939"/>
            <a:ext cx="6324600" cy="1828800"/>
          </a:xfrm>
          <a:prstGeom prst="rect">
            <a:avLst/>
          </a:prstGeom>
        </p:spPr>
      </p:pic>
    </p:spTree>
    <p:extLst>
      <p:ext uri="{BB962C8B-B14F-4D97-AF65-F5344CB8AC3E}">
        <p14:creationId xmlns:p14="http://schemas.microsoft.com/office/powerpoint/2010/main" val="29682017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 y="1828800"/>
            <a:ext cx="9144000" cy="4953000"/>
          </a:xfrm>
        </p:spPr>
        <p:txBody>
          <a:bodyPr/>
          <a:lstStyle/>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38</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SMALL ARMS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
        <p:nvSpPr>
          <p:cNvPr id="5" name="TextBox 4"/>
          <p:cNvSpPr txBox="1"/>
          <p:nvPr/>
        </p:nvSpPr>
        <p:spPr>
          <a:xfrm>
            <a:off x="-8467" y="1905000"/>
            <a:ext cx="9135533" cy="13696057"/>
          </a:xfrm>
          <a:prstGeom prst="rect">
            <a:avLst/>
          </a:prstGeom>
          <a:noFill/>
        </p:spPr>
        <p:txBody>
          <a:bodyPr wrap="square" rtlCol="0">
            <a:spAutoFit/>
          </a:bodyPr>
          <a:lstStyle/>
          <a:p>
            <a:pPr marL="457200" indent="-457200">
              <a:buFont typeface="Arial" panose="020B0604020202020204" pitchFamily="34" charset="0"/>
              <a:buChar char="•"/>
            </a:pPr>
            <a:r>
              <a:rPr lang="en-US" sz="2000" dirty="0">
                <a:latin typeface="+mj-lt"/>
              </a:rPr>
              <a:t>Light </a:t>
            </a:r>
            <a:r>
              <a:rPr lang="en-US" sz="2000" dirty="0" smtClean="0">
                <a:latin typeface="+mj-lt"/>
              </a:rPr>
              <a:t>Boxes</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1800" dirty="0">
                <a:latin typeface="+mj-lt"/>
              </a:rPr>
              <a:t>Wooden/</a:t>
            </a:r>
            <a:r>
              <a:rPr lang="en-US" sz="1800" dirty="0" err="1">
                <a:latin typeface="+mj-lt"/>
              </a:rPr>
              <a:t>wirebound</a:t>
            </a:r>
            <a:r>
              <a:rPr lang="en-US" sz="1800" dirty="0">
                <a:latin typeface="+mj-lt"/>
              </a:rPr>
              <a:t> boxes with less than their full issued quantity remaining are called light boxes. No more than one light box is allowed per lot of SAA. More information about special precautions for light boxes can be found in MIL-STD-129.</a:t>
            </a:r>
          </a:p>
          <a:p>
            <a:pPr marL="457200" indent="-457200">
              <a:buFont typeface="Arial" panose="020B0604020202020204" pitchFamily="34" charset="0"/>
              <a:buChar char="•"/>
            </a:pPr>
            <a:endParaRPr lang="en-US" sz="1800" dirty="0">
              <a:latin typeface="+mj-lt"/>
            </a:endParaRPr>
          </a:p>
          <a:p>
            <a:pPr marL="457200" indent="-457200">
              <a:buFont typeface="Arial" panose="020B0604020202020204" pitchFamily="34" charset="0"/>
              <a:buChar char="•"/>
            </a:pPr>
            <a:r>
              <a:rPr lang="en-US" sz="1800" dirty="0">
                <a:latin typeface="+mj-lt"/>
              </a:rPr>
              <a:t>Note: Light boxes of small arms ammunition must be appropriately marked and rounds must be secured in the box with inner packaging and filler material.</a:t>
            </a:r>
          </a:p>
          <a:p>
            <a:pPr marL="457200" indent="-457200">
              <a:buFont typeface="Arial" panose="020B0604020202020204" pitchFamily="34" charset="0"/>
              <a:buChar char="•"/>
            </a:pPr>
            <a:endParaRPr lang="en-US" sz="1800" dirty="0">
              <a:latin typeface="+mj-lt"/>
            </a:endParaRPr>
          </a:p>
          <a:p>
            <a:pPr marL="457200" indent="-457200">
              <a:buFont typeface="Arial" panose="020B0604020202020204" pitchFamily="34" charset="0"/>
              <a:buChar char="•"/>
            </a:pPr>
            <a:r>
              <a:rPr lang="en-US" sz="1800" dirty="0">
                <a:latin typeface="+mj-lt"/>
              </a:rPr>
              <a:t>Light boxes are visible by their orange painting as illustrated in the image below.</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p:txBody>
      </p:sp>
      <p:pic>
        <p:nvPicPr>
          <p:cNvPr id="7" name="Picture 6"/>
          <p:cNvPicPr>
            <a:picLocks noChangeAspect="1"/>
          </p:cNvPicPr>
          <p:nvPr/>
        </p:nvPicPr>
        <p:blipFill>
          <a:blip r:embed="rId3"/>
          <a:stretch>
            <a:fillRect/>
          </a:stretch>
        </p:blipFill>
        <p:spPr>
          <a:xfrm>
            <a:off x="533400" y="4951495"/>
            <a:ext cx="2419350" cy="1676400"/>
          </a:xfrm>
          <a:prstGeom prst="rect">
            <a:avLst/>
          </a:prstGeom>
        </p:spPr>
      </p:pic>
    </p:spTree>
    <p:extLst>
      <p:ext uri="{BB962C8B-B14F-4D97-AF65-F5344CB8AC3E}">
        <p14:creationId xmlns:p14="http://schemas.microsoft.com/office/powerpoint/2010/main" val="14452990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 y="1828800"/>
            <a:ext cx="9144000" cy="4953000"/>
          </a:xfrm>
        </p:spPr>
        <p:txBody>
          <a:bodyPr/>
          <a:lstStyle/>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39</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SMALL ARMS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
        <p:nvSpPr>
          <p:cNvPr id="5" name="TextBox 4"/>
          <p:cNvSpPr txBox="1"/>
          <p:nvPr/>
        </p:nvSpPr>
        <p:spPr>
          <a:xfrm>
            <a:off x="-8467" y="1905000"/>
            <a:ext cx="9135533" cy="15481161"/>
          </a:xfrm>
          <a:prstGeom prst="rect">
            <a:avLst/>
          </a:prstGeom>
          <a:noFill/>
        </p:spPr>
        <p:txBody>
          <a:bodyPr wrap="square" rtlCol="0">
            <a:spAutoFit/>
          </a:bodyPr>
          <a:lstStyle/>
          <a:p>
            <a:pPr marL="457200" indent="-457200">
              <a:buFont typeface="Arial" panose="020B0604020202020204" pitchFamily="34" charset="0"/>
              <a:buChar char="•"/>
            </a:pPr>
            <a:r>
              <a:rPr lang="en-US" sz="2000" dirty="0">
                <a:latin typeface="+mj-lt"/>
              </a:rPr>
              <a:t>Inner </a:t>
            </a:r>
            <a:r>
              <a:rPr lang="en-US" sz="2000" dirty="0" smtClean="0">
                <a:latin typeface="+mj-lt"/>
              </a:rPr>
              <a:t>Packaging</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2000" dirty="0">
                <a:latin typeface="+mj-lt"/>
              </a:rPr>
              <a:t>Inner packaging for small arms ammunition items may include:</a:t>
            </a:r>
          </a:p>
          <a:p>
            <a:r>
              <a:rPr lang="en-US" sz="2000" dirty="0" smtClean="0">
                <a:latin typeface="+mj-lt"/>
              </a:rPr>
              <a:t>	Links</a:t>
            </a:r>
            <a:endParaRPr lang="en-US" sz="2000" dirty="0">
              <a:latin typeface="+mj-lt"/>
            </a:endParaRPr>
          </a:p>
          <a:p>
            <a:pPr marL="457200" indent="-457200">
              <a:buFont typeface="Arial" panose="020B0604020202020204" pitchFamily="34" charset="0"/>
              <a:buChar char="•"/>
            </a:pPr>
            <a:endParaRPr lang="en-US" sz="2000" dirty="0">
              <a:latin typeface="+mj-lt"/>
            </a:endParaRPr>
          </a:p>
          <a:p>
            <a:r>
              <a:rPr lang="en-US" sz="2000" dirty="0" smtClean="0">
                <a:latin typeface="+mj-lt"/>
              </a:rPr>
              <a:t>	Clips</a:t>
            </a:r>
            <a:endParaRPr lang="en-US" sz="2000" dirty="0">
              <a:latin typeface="+mj-lt"/>
            </a:endParaRPr>
          </a:p>
          <a:p>
            <a:pPr marL="457200" indent="-457200">
              <a:buFont typeface="Arial" panose="020B0604020202020204" pitchFamily="34" charset="0"/>
              <a:buChar char="•"/>
            </a:pPr>
            <a:endParaRPr lang="en-US" sz="2000" dirty="0">
              <a:latin typeface="+mj-lt"/>
            </a:endParaRPr>
          </a:p>
          <a:p>
            <a:r>
              <a:rPr lang="en-US" sz="2000" dirty="0" smtClean="0">
                <a:latin typeface="+mj-lt"/>
              </a:rPr>
              <a:t>	Cardboard </a:t>
            </a:r>
            <a:r>
              <a:rPr lang="en-US" sz="2000" dirty="0">
                <a:latin typeface="+mj-lt"/>
              </a:rPr>
              <a:t>cartons</a:t>
            </a:r>
          </a:p>
          <a:p>
            <a:pPr marL="457200" indent="-457200">
              <a:buFont typeface="Arial" panose="020B0604020202020204" pitchFamily="34" charset="0"/>
              <a:buChar char="•"/>
            </a:pPr>
            <a:endParaRPr lang="en-US" sz="2000" dirty="0">
              <a:latin typeface="+mj-lt"/>
            </a:endParaRPr>
          </a:p>
          <a:p>
            <a:r>
              <a:rPr lang="en-US" sz="2000" dirty="0" smtClean="0">
                <a:latin typeface="+mj-lt"/>
              </a:rPr>
              <a:t>	Bandoleers</a:t>
            </a:r>
            <a:endParaRPr lang="en-US" sz="2000" dirty="0">
              <a:latin typeface="+mj-lt"/>
            </a:endParaRPr>
          </a:p>
          <a:p>
            <a:pPr marL="457200" indent="-457200">
              <a:buFont typeface="Arial" panose="020B0604020202020204" pitchFamily="34" charset="0"/>
              <a:buChar char="•"/>
            </a:pPr>
            <a:endParaRPr lang="en-US" sz="2000" dirty="0">
              <a:latin typeface="+mj-lt"/>
            </a:endParaRPr>
          </a:p>
          <a:p>
            <a:r>
              <a:rPr lang="en-US" sz="2000" dirty="0" smtClean="0">
                <a:latin typeface="+mj-lt"/>
              </a:rPr>
              <a:t>	Magazines</a:t>
            </a:r>
            <a:endParaRPr lang="en-US" sz="2000" dirty="0">
              <a:latin typeface="+mj-lt"/>
            </a:endParaRPr>
          </a:p>
          <a:p>
            <a:pPr marL="457200" indent="-457200">
              <a:buFont typeface="Arial" panose="020B0604020202020204" pitchFamily="34" charset="0"/>
              <a:buChar char="•"/>
            </a:pPr>
            <a:endParaRPr lang="en-US" sz="2000" dirty="0">
              <a:latin typeface="+mj-lt"/>
            </a:endParaRPr>
          </a:p>
          <a:p>
            <a:r>
              <a:rPr lang="en-US" sz="2000" dirty="0" smtClean="0">
                <a:latin typeface="+mj-lt"/>
              </a:rPr>
              <a:t>	Metal </a:t>
            </a:r>
            <a:r>
              <a:rPr lang="en-US" sz="2000" dirty="0">
                <a:latin typeface="+mj-lt"/>
              </a:rPr>
              <a:t>cans</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p:txBody>
      </p:sp>
    </p:spTree>
    <p:extLst>
      <p:ext uri="{BB962C8B-B14F-4D97-AF65-F5344CB8AC3E}">
        <p14:creationId xmlns:p14="http://schemas.microsoft.com/office/powerpoint/2010/main" val="140215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1800" dirty="0"/>
              <a:t>The U.S. military maintains stocks of various size designations of small arms ammunition, which are classified by the terms caliber and gauge</a:t>
            </a:r>
            <a:r>
              <a:rPr lang="en-US" sz="1800" dirty="0" smtClean="0"/>
              <a:t>.</a:t>
            </a:r>
          </a:p>
          <a:p>
            <a:r>
              <a:rPr lang="en-US" sz="1800" dirty="0"/>
              <a:t>Small arms ammunition may be designated in size by caliber. The term caliber refers to the inside diameter of a weapon barrel, commonly referred to as the weapon bore. Caliber is expressed in millimeters (e.g. Cartridge 5.56MM) or in decimal fractions of an inch (e.g. Cartridge, Caliber .22). Read Foreign SAA for more information on size designations for small arms ammunition produced in countries other than the U.S.</a:t>
            </a:r>
          </a:p>
          <a:p>
            <a:r>
              <a:rPr lang="en-US" sz="1800" dirty="0"/>
              <a:t>Example: SAA designated as Cartridge, Ball, 7.62MM would have a bore diameter of 7.62MM and an item designated as Cartridge, Caliber .22 would have a bore diameter of .22 inches.</a:t>
            </a:r>
          </a:p>
          <a:p>
            <a:endParaRPr lang="en-US" sz="2400"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4</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SMALL ARMS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pic>
        <p:nvPicPr>
          <p:cNvPr id="5" name="Picture 4"/>
          <p:cNvPicPr>
            <a:picLocks noChangeAspect="1"/>
          </p:cNvPicPr>
          <p:nvPr/>
        </p:nvPicPr>
        <p:blipFill>
          <a:blip r:embed="rId2"/>
          <a:stretch>
            <a:fillRect/>
          </a:stretch>
        </p:blipFill>
        <p:spPr>
          <a:xfrm>
            <a:off x="838200" y="4953000"/>
            <a:ext cx="6877050" cy="1905000"/>
          </a:xfrm>
          <a:prstGeom prst="rect">
            <a:avLst/>
          </a:prstGeom>
        </p:spPr>
      </p:pic>
    </p:spTree>
    <p:extLst>
      <p:ext uri="{BB962C8B-B14F-4D97-AF65-F5344CB8AC3E}">
        <p14:creationId xmlns:p14="http://schemas.microsoft.com/office/powerpoint/2010/main" val="24485436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 y="1828800"/>
            <a:ext cx="9144000" cy="4953000"/>
          </a:xfrm>
        </p:spPr>
        <p:txBody>
          <a:bodyPr/>
          <a:lstStyle/>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40</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SMALL ARMS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
        <p:nvSpPr>
          <p:cNvPr id="5" name="TextBox 4"/>
          <p:cNvSpPr txBox="1"/>
          <p:nvPr/>
        </p:nvSpPr>
        <p:spPr>
          <a:xfrm>
            <a:off x="-8467" y="1905000"/>
            <a:ext cx="9135533" cy="13942278"/>
          </a:xfrm>
          <a:prstGeom prst="rect">
            <a:avLst/>
          </a:prstGeom>
          <a:noFill/>
        </p:spPr>
        <p:txBody>
          <a:bodyPr wrap="square" rtlCol="0">
            <a:spAutoFit/>
          </a:bodyPr>
          <a:lstStyle/>
          <a:p>
            <a:pPr marL="457200" indent="-457200">
              <a:buFont typeface="Arial" panose="020B0604020202020204" pitchFamily="34" charset="0"/>
              <a:buChar char="•"/>
            </a:pPr>
            <a:r>
              <a:rPr lang="en-US" sz="2000" dirty="0" smtClean="0">
                <a:latin typeface="+mj-lt"/>
              </a:rPr>
              <a:t>Links</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2000" dirty="0">
                <a:latin typeface="+mj-lt"/>
              </a:rPr>
              <a:t>Links are used to assemble cartridges into belts which feed into a machine gun. Links usually contain 100-750 cartridges per belt. Ball and tracer linked SAA may be referred to as a functional pack.</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2000" dirty="0">
                <a:latin typeface="+mj-lt"/>
              </a:rPr>
              <a:t>Paragraph 3-19 of TM 9-1300-200 provides more information on links as SAA packaging.</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p:txBody>
      </p:sp>
      <p:pic>
        <p:nvPicPr>
          <p:cNvPr id="2" name="Picture 1"/>
          <p:cNvPicPr>
            <a:picLocks noChangeAspect="1"/>
          </p:cNvPicPr>
          <p:nvPr/>
        </p:nvPicPr>
        <p:blipFill>
          <a:blip r:embed="rId3"/>
          <a:stretch>
            <a:fillRect/>
          </a:stretch>
        </p:blipFill>
        <p:spPr>
          <a:xfrm>
            <a:off x="838200" y="4561417"/>
            <a:ext cx="2657475" cy="2152650"/>
          </a:xfrm>
          <a:prstGeom prst="rect">
            <a:avLst/>
          </a:prstGeom>
        </p:spPr>
      </p:pic>
    </p:spTree>
    <p:extLst>
      <p:ext uri="{BB962C8B-B14F-4D97-AF65-F5344CB8AC3E}">
        <p14:creationId xmlns:p14="http://schemas.microsoft.com/office/powerpoint/2010/main" val="8260647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 y="1828800"/>
            <a:ext cx="9144000" cy="4953000"/>
          </a:xfrm>
        </p:spPr>
        <p:txBody>
          <a:bodyPr/>
          <a:lstStyle/>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41</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SMALL ARMS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
        <p:nvSpPr>
          <p:cNvPr id="5" name="TextBox 4"/>
          <p:cNvSpPr txBox="1"/>
          <p:nvPr/>
        </p:nvSpPr>
        <p:spPr>
          <a:xfrm>
            <a:off x="-8467" y="1905000"/>
            <a:ext cx="9135533" cy="13326725"/>
          </a:xfrm>
          <a:prstGeom prst="rect">
            <a:avLst/>
          </a:prstGeom>
          <a:noFill/>
        </p:spPr>
        <p:txBody>
          <a:bodyPr wrap="square" rtlCol="0">
            <a:spAutoFit/>
          </a:bodyPr>
          <a:lstStyle/>
          <a:p>
            <a:pPr marL="457200" indent="-457200">
              <a:buFont typeface="Arial" panose="020B0604020202020204" pitchFamily="34" charset="0"/>
              <a:buChar char="•"/>
            </a:pPr>
            <a:r>
              <a:rPr lang="en-US" sz="2000" dirty="0" smtClean="0">
                <a:latin typeface="+mj-lt"/>
              </a:rPr>
              <a:t>Clips</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2000" dirty="0">
                <a:latin typeface="+mj-lt"/>
              </a:rPr>
              <a:t>Clips are three or more cartridges assembled together. They are used to facilitate the transfer of cartridges to a magazine or receiver on a rifle</a:t>
            </a:r>
            <a:r>
              <a:rPr lang="en-US" sz="2000" dirty="0" smtClean="0">
                <a:latin typeface="+mj-lt"/>
              </a:rPr>
              <a:t>.</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p:txBody>
      </p:sp>
      <p:pic>
        <p:nvPicPr>
          <p:cNvPr id="7" name="Picture 6"/>
          <p:cNvPicPr>
            <a:picLocks noChangeAspect="1"/>
          </p:cNvPicPr>
          <p:nvPr/>
        </p:nvPicPr>
        <p:blipFill>
          <a:blip r:embed="rId3"/>
          <a:stretch>
            <a:fillRect/>
          </a:stretch>
        </p:blipFill>
        <p:spPr>
          <a:xfrm>
            <a:off x="609600" y="3657600"/>
            <a:ext cx="5610225" cy="2209800"/>
          </a:xfrm>
          <a:prstGeom prst="rect">
            <a:avLst/>
          </a:prstGeom>
        </p:spPr>
      </p:pic>
    </p:spTree>
    <p:extLst>
      <p:ext uri="{BB962C8B-B14F-4D97-AF65-F5344CB8AC3E}">
        <p14:creationId xmlns:p14="http://schemas.microsoft.com/office/powerpoint/2010/main" val="23356563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 y="1828800"/>
            <a:ext cx="9144000" cy="4953000"/>
          </a:xfrm>
        </p:spPr>
        <p:txBody>
          <a:bodyPr/>
          <a:lstStyle/>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42</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SMALL ARMS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
        <p:nvSpPr>
          <p:cNvPr id="5" name="TextBox 4"/>
          <p:cNvSpPr txBox="1"/>
          <p:nvPr/>
        </p:nvSpPr>
        <p:spPr>
          <a:xfrm>
            <a:off x="-8467" y="1905000"/>
            <a:ext cx="9135533" cy="13634502"/>
          </a:xfrm>
          <a:prstGeom prst="rect">
            <a:avLst/>
          </a:prstGeom>
          <a:noFill/>
        </p:spPr>
        <p:txBody>
          <a:bodyPr wrap="square" rtlCol="0">
            <a:spAutoFit/>
          </a:bodyPr>
          <a:lstStyle/>
          <a:p>
            <a:pPr marL="457200" indent="-457200">
              <a:buFont typeface="Arial" panose="020B0604020202020204" pitchFamily="34" charset="0"/>
              <a:buChar char="•"/>
            </a:pPr>
            <a:r>
              <a:rPr lang="en-US" sz="2000" dirty="0">
                <a:latin typeface="+mj-lt"/>
              </a:rPr>
              <a:t>Cardboard </a:t>
            </a:r>
            <a:r>
              <a:rPr lang="en-US" sz="2000" dirty="0" smtClean="0">
                <a:latin typeface="+mj-lt"/>
              </a:rPr>
              <a:t>Cartons</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2000" dirty="0">
                <a:latin typeface="+mj-lt"/>
              </a:rPr>
              <a:t>Individual rounds may be packaged inside cardboard cartons. Cardboard cartons provide a means for consolidating cartridges into other packaging</a:t>
            </a:r>
            <a:r>
              <a:rPr lang="en-US" sz="2000" dirty="0" smtClean="0">
                <a:latin typeface="+mj-lt"/>
              </a:rPr>
              <a:t>.</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p:txBody>
      </p:sp>
      <p:pic>
        <p:nvPicPr>
          <p:cNvPr id="2" name="Picture 1"/>
          <p:cNvPicPr>
            <a:picLocks noChangeAspect="1"/>
          </p:cNvPicPr>
          <p:nvPr/>
        </p:nvPicPr>
        <p:blipFill>
          <a:blip r:embed="rId3"/>
          <a:stretch>
            <a:fillRect/>
          </a:stretch>
        </p:blipFill>
        <p:spPr>
          <a:xfrm>
            <a:off x="838200" y="3505200"/>
            <a:ext cx="3305130" cy="2438400"/>
          </a:xfrm>
          <a:prstGeom prst="rect">
            <a:avLst/>
          </a:prstGeom>
        </p:spPr>
      </p:pic>
    </p:spTree>
    <p:extLst>
      <p:ext uri="{BB962C8B-B14F-4D97-AF65-F5344CB8AC3E}">
        <p14:creationId xmlns:p14="http://schemas.microsoft.com/office/powerpoint/2010/main" val="4455647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 y="1828800"/>
            <a:ext cx="9144000" cy="4953000"/>
          </a:xfrm>
        </p:spPr>
        <p:txBody>
          <a:bodyPr/>
          <a:lstStyle/>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43</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SMALL ARMS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
        <p:nvSpPr>
          <p:cNvPr id="5" name="TextBox 4"/>
          <p:cNvSpPr txBox="1"/>
          <p:nvPr/>
        </p:nvSpPr>
        <p:spPr>
          <a:xfrm>
            <a:off x="-8467" y="1905000"/>
            <a:ext cx="9135533" cy="13942278"/>
          </a:xfrm>
          <a:prstGeom prst="rect">
            <a:avLst/>
          </a:prstGeom>
          <a:noFill/>
        </p:spPr>
        <p:txBody>
          <a:bodyPr wrap="square" rtlCol="0">
            <a:spAutoFit/>
          </a:bodyPr>
          <a:lstStyle/>
          <a:p>
            <a:pPr marL="457200" indent="-457200">
              <a:buFont typeface="Arial" panose="020B0604020202020204" pitchFamily="34" charset="0"/>
              <a:buChar char="•"/>
            </a:pPr>
            <a:r>
              <a:rPr lang="en-US" sz="2000" dirty="0" smtClean="0">
                <a:latin typeface="+mj-lt"/>
              </a:rPr>
              <a:t>Bandoleers</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2000" dirty="0">
                <a:latin typeface="+mj-lt"/>
              </a:rPr>
              <a:t>Cartons, magazines, or clips can be easily carried by troops in a cloth pouch known as a bandoleer</a:t>
            </a:r>
            <a:r>
              <a:rPr lang="en-US" sz="2000" dirty="0" smtClean="0">
                <a:latin typeface="+mj-lt"/>
              </a:rPr>
              <a:t>.</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p:txBody>
      </p:sp>
      <p:pic>
        <p:nvPicPr>
          <p:cNvPr id="7" name="Picture 6"/>
          <p:cNvPicPr>
            <a:picLocks noChangeAspect="1"/>
          </p:cNvPicPr>
          <p:nvPr/>
        </p:nvPicPr>
        <p:blipFill>
          <a:blip r:embed="rId3"/>
          <a:stretch>
            <a:fillRect/>
          </a:stretch>
        </p:blipFill>
        <p:spPr>
          <a:xfrm>
            <a:off x="609600" y="3200400"/>
            <a:ext cx="4114800" cy="3124200"/>
          </a:xfrm>
          <a:prstGeom prst="rect">
            <a:avLst/>
          </a:prstGeom>
        </p:spPr>
      </p:pic>
    </p:spTree>
    <p:extLst>
      <p:ext uri="{BB962C8B-B14F-4D97-AF65-F5344CB8AC3E}">
        <p14:creationId xmlns:p14="http://schemas.microsoft.com/office/powerpoint/2010/main" val="8265265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 y="1828800"/>
            <a:ext cx="9144000" cy="4953000"/>
          </a:xfrm>
        </p:spPr>
        <p:txBody>
          <a:bodyPr/>
          <a:lstStyle/>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44</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SMALL ARMS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
        <p:nvSpPr>
          <p:cNvPr id="5" name="TextBox 4"/>
          <p:cNvSpPr txBox="1"/>
          <p:nvPr/>
        </p:nvSpPr>
        <p:spPr>
          <a:xfrm>
            <a:off x="-8467" y="1905000"/>
            <a:ext cx="9135533" cy="13942278"/>
          </a:xfrm>
          <a:prstGeom prst="rect">
            <a:avLst/>
          </a:prstGeom>
          <a:noFill/>
        </p:spPr>
        <p:txBody>
          <a:bodyPr wrap="square" rtlCol="0">
            <a:spAutoFit/>
          </a:bodyPr>
          <a:lstStyle/>
          <a:p>
            <a:pPr marL="457200" indent="-457200">
              <a:buFont typeface="Arial" panose="020B0604020202020204" pitchFamily="34" charset="0"/>
              <a:buChar char="•"/>
            </a:pPr>
            <a:r>
              <a:rPr lang="en-US" sz="2000" dirty="0" smtClean="0">
                <a:latin typeface="+mj-lt"/>
              </a:rPr>
              <a:t>Magazines</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2000" dirty="0">
                <a:latin typeface="+mj-lt"/>
              </a:rPr>
              <a:t>A magazine allows for easy loading or feeding of cartridges into a weapon</a:t>
            </a:r>
            <a:r>
              <a:rPr lang="en-US" sz="2000" dirty="0" smtClean="0">
                <a:latin typeface="+mj-lt"/>
              </a:rPr>
              <a:t>.</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p:txBody>
      </p:sp>
      <p:pic>
        <p:nvPicPr>
          <p:cNvPr id="2" name="Picture 1"/>
          <p:cNvPicPr>
            <a:picLocks noChangeAspect="1"/>
          </p:cNvPicPr>
          <p:nvPr/>
        </p:nvPicPr>
        <p:blipFill>
          <a:blip r:embed="rId3"/>
          <a:stretch>
            <a:fillRect/>
          </a:stretch>
        </p:blipFill>
        <p:spPr>
          <a:xfrm>
            <a:off x="517524" y="3162299"/>
            <a:ext cx="6873876" cy="3557725"/>
          </a:xfrm>
          <a:prstGeom prst="rect">
            <a:avLst/>
          </a:prstGeom>
        </p:spPr>
      </p:pic>
    </p:spTree>
    <p:extLst>
      <p:ext uri="{BB962C8B-B14F-4D97-AF65-F5344CB8AC3E}">
        <p14:creationId xmlns:p14="http://schemas.microsoft.com/office/powerpoint/2010/main" val="427707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 y="1828800"/>
            <a:ext cx="9144000" cy="4953000"/>
          </a:xfrm>
        </p:spPr>
        <p:txBody>
          <a:bodyPr/>
          <a:lstStyle/>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45</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SMALL ARMS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
        <p:nvSpPr>
          <p:cNvPr id="5" name="TextBox 4"/>
          <p:cNvSpPr txBox="1"/>
          <p:nvPr/>
        </p:nvSpPr>
        <p:spPr>
          <a:xfrm>
            <a:off x="-8467" y="1905000"/>
            <a:ext cx="9135533" cy="15481161"/>
          </a:xfrm>
          <a:prstGeom prst="rect">
            <a:avLst/>
          </a:prstGeom>
          <a:noFill/>
        </p:spPr>
        <p:txBody>
          <a:bodyPr wrap="square" rtlCol="0">
            <a:spAutoFit/>
          </a:bodyPr>
          <a:lstStyle/>
          <a:p>
            <a:pPr marL="457200" indent="-457200">
              <a:buFont typeface="Arial" panose="020B0604020202020204" pitchFamily="34" charset="0"/>
              <a:buChar char="•"/>
            </a:pPr>
            <a:r>
              <a:rPr lang="en-US" sz="2000" dirty="0">
                <a:latin typeface="+mj-lt"/>
              </a:rPr>
              <a:t>Metal and Plastic </a:t>
            </a:r>
            <a:r>
              <a:rPr lang="en-US" sz="2000" dirty="0" smtClean="0">
                <a:latin typeface="+mj-lt"/>
              </a:rPr>
              <a:t>Cans</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2000" dirty="0">
                <a:latin typeface="+mj-lt"/>
              </a:rPr>
              <a:t>Cardboard cartons, bandoleers, and linked ammunition are typically packaged inside metal or plastic cans. Metal cans vary in size and can be used as inner or outer packaging. </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2000" dirty="0">
                <a:latin typeface="+mj-lt"/>
              </a:rPr>
              <a:t>Both cans contain a rubber gasket around the inside of the lid to prevent moisture from entering the can.</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p:txBody>
      </p:sp>
      <p:pic>
        <p:nvPicPr>
          <p:cNvPr id="7" name="Picture 6"/>
          <p:cNvPicPr>
            <a:picLocks noChangeAspect="1"/>
          </p:cNvPicPr>
          <p:nvPr/>
        </p:nvPicPr>
        <p:blipFill>
          <a:blip r:embed="rId3"/>
          <a:stretch>
            <a:fillRect/>
          </a:stretch>
        </p:blipFill>
        <p:spPr>
          <a:xfrm>
            <a:off x="660399" y="4415367"/>
            <a:ext cx="5867400" cy="2400300"/>
          </a:xfrm>
          <a:prstGeom prst="rect">
            <a:avLst/>
          </a:prstGeom>
        </p:spPr>
      </p:pic>
    </p:spTree>
    <p:extLst>
      <p:ext uri="{BB962C8B-B14F-4D97-AF65-F5344CB8AC3E}">
        <p14:creationId xmlns:p14="http://schemas.microsoft.com/office/powerpoint/2010/main" val="33411210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 y="1828800"/>
            <a:ext cx="9144000" cy="4953000"/>
          </a:xfrm>
        </p:spPr>
        <p:txBody>
          <a:bodyPr/>
          <a:lstStyle/>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46</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SMALL ARMS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
        <p:nvSpPr>
          <p:cNvPr id="5" name="TextBox 4"/>
          <p:cNvSpPr txBox="1"/>
          <p:nvPr/>
        </p:nvSpPr>
        <p:spPr>
          <a:xfrm>
            <a:off x="-8467" y="1905000"/>
            <a:ext cx="9135533" cy="15481161"/>
          </a:xfrm>
          <a:prstGeom prst="rect">
            <a:avLst/>
          </a:prstGeom>
          <a:noFill/>
        </p:spPr>
        <p:txBody>
          <a:bodyPr wrap="square" rtlCol="0">
            <a:spAutoFit/>
          </a:bodyPr>
          <a:lstStyle/>
          <a:p>
            <a:pPr marL="457200" indent="-457200">
              <a:buFont typeface="Arial" panose="020B0604020202020204" pitchFamily="34" charset="0"/>
              <a:buChar char="•"/>
            </a:pPr>
            <a:r>
              <a:rPr lang="en-US" sz="2000" dirty="0">
                <a:latin typeface="+mj-lt"/>
              </a:rPr>
              <a:t>Using SAA </a:t>
            </a:r>
            <a:r>
              <a:rPr lang="en-US" sz="2000" dirty="0" smtClean="0">
                <a:latin typeface="+mj-lt"/>
              </a:rPr>
              <a:t>Datasheets</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2000" dirty="0">
                <a:latin typeface="+mj-lt"/>
              </a:rPr>
              <a:t>The TM 43-0001-27, Datasheets for Small Arms Ammunition, is a publication that serves as an aid in planning, training, familiarization, and identification of small arms ammunition. For each item of materiel in the TM 43-001-27, there are illustrations and descriptions with characteristics and related data. Included in the related data are weights, dimensions, performance data, shipping and storage data, and type classification.</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p:txBody>
      </p:sp>
    </p:spTree>
    <p:extLst>
      <p:ext uri="{BB962C8B-B14F-4D97-AF65-F5344CB8AC3E}">
        <p14:creationId xmlns:p14="http://schemas.microsoft.com/office/powerpoint/2010/main" val="16589735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 y="1828800"/>
            <a:ext cx="9144000" cy="4953000"/>
          </a:xfrm>
        </p:spPr>
        <p:txBody>
          <a:bodyPr/>
          <a:lstStyle/>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47</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SMALL ARMS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
        <p:nvSpPr>
          <p:cNvPr id="5" name="TextBox 4"/>
          <p:cNvSpPr txBox="1"/>
          <p:nvPr/>
        </p:nvSpPr>
        <p:spPr>
          <a:xfrm>
            <a:off x="-8467" y="1905000"/>
            <a:ext cx="9135533" cy="16404491"/>
          </a:xfrm>
          <a:prstGeom prst="rect">
            <a:avLst/>
          </a:prstGeom>
          <a:noFill/>
        </p:spPr>
        <p:txBody>
          <a:bodyPr wrap="square" rtlCol="0">
            <a:spAutoFit/>
          </a:bodyPr>
          <a:lstStyle/>
          <a:p>
            <a:pPr marL="457200" indent="-457200">
              <a:buFont typeface="Arial" panose="020B0604020202020204" pitchFamily="34" charset="0"/>
              <a:buChar char="•"/>
            </a:pPr>
            <a:r>
              <a:rPr lang="en-US" sz="2000" dirty="0">
                <a:latin typeface="+mj-lt"/>
              </a:rPr>
              <a:t>SAA </a:t>
            </a:r>
            <a:r>
              <a:rPr lang="en-US" sz="2000" dirty="0" smtClean="0">
                <a:latin typeface="+mj-lt"/>
              </a:rPr>
              <a:t>Safety</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2000" dirty="0">
                <a:latin typeface="+mj-lt"/>
              </a:rPr>
              <a:t>Safety precautions inherent to small arms ammunition have been established to protect personnel, soldiers, and civilians during storage, transportation, and handling. </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2000" dirty="0">
                <a:latin typeface="+mj-lt"/>
              </a:rPr>
              <a:t>On the following pages, you will learn some of the general safety precautions inherent to small arms ammunition. Safety precautions for Army-specific items are found in TM 43-0001-27, Datasheets for Small Arms Ammunition, while Navy-specific items can be found in SW010-AD-GTP-010, Small Arms and Special Warfare Ammunition. </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p:txBody>
      </p:sp>
    </p:spTree>
    <p:extLst>
      <p:ext uri="{BB962C8B-B14F-4D97-AF65-F5344CB8AC3E}">
        <p14:creationId xmlns:p14="http://schemas.microsoft.com/office/powerpoint/2010/main" val="23431811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 y="1828800"/>
            <a:ext cx="9144000" cy="4953000"/>
          </a:xfrm>
        </p:spPr>
        <p:txBody>
          <a:bodyPr/>
          <a:lstStyle/>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48</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SMALL ARMS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
        <p:nvSpPr>
          <p:cNvPr id="5" name="TextBox 4"/>
          <p:cNvSpPr txBox="1"/>
          <p:nvPr/>
        </p:nvSpPr>
        <p:spPr>
          <a:xfrm>
            <a:off x="-8467" y="1905000"/>
            <a:ext cx="9135533" cy="18251150"/>
          </a:xfrm>
          <a:prstGeom prst="rect">
            <a:avLst/>
          </a:prstGeom>
          <a:noFill/>
        </p:spPr>
        <p:txBody>
          <a:bodyPr wrap="square" rtlCol="0">
            <a:spAutoFit/>
          </a:bodyPr>
          <a:lstStyle/>
          <a:p>
            <a:pPr marL="457200" indent="-457200">
              <a:buFont typeface="Arial" panose="020B0604020202020204" pitchFamily="34" charset="0"/>
              <a:buChar char="•"/>
            </a:pPr>
            <a:r>
              <a:rPr lang="en-US" sz="2000" dirty="0">
                <a:latin typeface="+mj-lt"/>
              </a:rPr>
              <a:t>Special </a:t>
            </a:r>
            <a:r>
              <a:rPr lang="en-US" sz="2000" dirty="0" smtClean="0">
                <a:latin typeface="+mj-lt"/>
              </a:rPr>
              <a:t>Precautions</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2000" dirty="0">
                <a:latin typeface="+mj-lt"/>
              </a:rPr>
              <a:t>The following special precautions must be followed when transporting, storing, or handling small arms ammunition items.</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1800" dirty="0" smtClean="0">
                <a:latin typeface="+mj-lt"/>
              </a:rPr>
              <a:t>Whenever </a:t>
            </a:r>
            <a:r>
              <a:rPr lang="en-US" sz="1800" dirty="0">
                <a:latin typeface="+mj-lt"/>
              </a:rPr>
              <a:t>practical, store small arms ammunition under cover. This applies particularly to tracer and shotgun ammunition.</a:t>
            </a:r>
          </a:p>
          <a:p>
            <a:pPr marL="457200" indent="-457200">
              <a:buFont typeface="Arial" panose="020B0604020202020204" pitchFamily="34" charset="0"/>
              <a:buChar char="•"/>
            </a:pPr>
            <a:endParaRPr lang="en-US" sz="1800" dirty="0">
              <a:latin typeface="+mj-lt"/>
            </a:endParaRPr>
          </a:p>
          <a:p>
            <a:pPr marL="457200" indent="-457200">
              <a:buFont typeface="Arial" panose="020B0604020202020204" pitchFamily="34" charset="0"/>
              <a:buChar char="•"/>
            </a:pPr>
            <a:r>
              <a:rPr lang="en-US" sz="1800" dirty="0" smtClean="0">
                <a:latin typeface="+mj-lt"/>
              </a:rPr>
              <a:t>Never </a:t>
            </a:r>
            <a:r>
              <a:rPr lang="en-US" sz="1800" dirty="0">
                <a:latin typeface="+mj-lt"/>
              </a:rPr>
              <a:t>use oil or grease on small arms cartridges. Oil or grease might produce excessive and hazardous chamber pressures in weapons when fired and cause damaging abrasives to collect in automatic weapons.</a:t>
            </a:r>
          </a:p>
          <a:p>
            <a:pPr marL="457200" indent="-457200">
              <a:buFont typeface="Arial" panose="020B0604020202020204" pitchFamily="34" charset="0"/>
              <a:buChar char="•"/>
            </a:pPr>
            <a:endParaRPr lang="en-US" sz="1800" dirty="0">
              <a:latin typeface="+mj-lt"/>
            </a:endParaRPr>
          </a:p>
          <a:p>
            <a:pPr marL="457200" indent="-457200">
              <a:buFont typeface="Arial" panose="020B0604020202020204" pitchFamily="34" charset="0"/>
              <a:buChar char="•"/>
            </a:pPr>
            <a:r>
              <a:rPr lang="en-US" sz="1800" dirty="0" smtClean="0">
                <a:latin typeface="+mj-lt"/>
              </a:rPr>
              <a:t>Segregate </a:t>
            </a:r>
            <a:r>
              <a:rPr lang="en-US" sz="1800" dirty="0">
                <a:latin typeface="+mj-lt"/>
              </a:rPr>
              <a:t>stored ammunition by caliber, type, and ammunition lot. </a:t>
            </a:r>
          </a:p>
          <a:p>
            <a:pPr marL="457200" indent="-457200">
              <a:buFont typeface="Arial" panose="020B0604020202020204" pitchFamily="34" charset="0"/>
              <a:buChar char="•"/>
            </a:pPr>
            <a:endParaRPr lang="en-US" sz="1800" dirty="0">
              <a:latin typeface="+mj-lt"/>
            </a:endParaRPr>
          </a:p>
          <a:p>
            <a:pPr marL="457200" indent="-457200">
              <a:buFont typeface="Arial" panose="020B0604020202020204" pitchFamily="34" charset="0"/>
              <a:buChar char="•"/>
            </a:pPr>
            <a:r>
              <a:rPr lang="en-US" sz="1800" dirty="0" smtClean="0">
                <a:latin typeface="+mj-lt"/>
              </a:rPr>
              <a:t>Conductive </a:t>
            </a:r>
            <a:r>
              <a:rPr lang="en-US" sz="1800" dirty="0">
                <a:latin typeface="+mj-lt"/>
              </a:rPr>
              <a:t>safety shoes, grounded floor mats, and work tables are required when handling unpacked SAA with electric primers.</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p:txBody>
      </p:sp>
    </p:spTree>
    <p:extLst>
      <p:ext uri="{BB962C8B-B14F-4D97-AF65-F5344CB8AC3E}">
        <p14:creationId xmlns:p14="http://schemas.microsoft.com/office/powerpoint/2010/main" val="28593108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 y="1828800"/>
            <a:ext cx="9144000" cy="4953000"/>
          </a:xfrm>
        </p:spPr>
        <p:txBody>
          <a:bodyPr/>
          <a:lstStyle/>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49</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SMALL ARMS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
        <p:nvSpPr>
          <p:cNvPr id="5" name="TextBox 4"/>
          <p:cNvSpPr txBox="1"/>
          <p:nvPr/>
        </p:nvSpPr>
        <p:spPr>
          <a:xfrm>
            <a:off x="-8467" y="1905000"/>
            <a:ext cx="9135533" cy="17512486"/>
          </a:xfrm>
          <a:prstGeom prst="rect">
            <a:avLst/>
          </a:prstGeom>
          <a:noFill/>
        </p:spPr>
        <p:txBody>
          <a:bodyPr wrap="square" rtlCol="0">
            <a:spAutoFit/>
          </a:bodyPr>
          <a:lstStyle/>
          <a:p>
            <a:pPr marL="457200" indent="-457200">
              <a:buFont typeface="Arial" panose="020B0604020202020204" pitchFamily="34" charset="0"/>
              <a:buChar char="•"/>
            </a:pPr>
            <a:r>
              <a:rPr lang="en-US" sz="2000" dirty="0">
                <a:latin typeface="+mj-lt"/>
              </a:rPr>
              <a:t>Firing </a:t>
            </a:r>
            <a:r>
              <a:rPr lang="en-US" sz="2000" dirty="0" smtClean="0">
                <a:latin typeface="+mj-lt"/>
              </a:rPr>
              <a:t>Precautions</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1800" dirty="0">
                <a:latin typeface="+mj-lt"/>
              </a:rPr>
              <a:t>Precautions to be taken during the firing and handling of SAA in the field are specifically prescribed in AR 385-63 (Range Safety), TM 9-1300-206 (Ammunition and Explosives Standards), and TM 43-0001-27 (SAA Datasheets). </a:t>
            </a:r>
            <a:r>
              <a:rPr lang="en-US" sz="1800" dirty="0" smtClean="0">
                <a:latin typeface="+mj-lt"/>
              </a:rPr>
              <a:t>The </a:t>
            </a:r>
            <a:r>
              <a:rPr lang="en-US" sz="1800" dirty="0">
                <a:latin typeface="+mj-lt"/>
              </a:rPr>
              <a:t>following general precautions should also be observed.</a:t>
            </a:r>
          </a:p>
          <a:p>
            <a:pPr marL="457200" indent="-457200">
              <a:buFont typeface="Arial" panose="020B0604020202020204" pitchFamily="34" charset="0"/>
              <a:buChar char="•"/>
            </a:pPr>
            <a:endParaRPr lang="en-US" sz="1800" dirty="0">
              <a:latin typeface="+mj-lt"/>
            </a:endParaRPr>
          </a:p>
          <a:p>
            <a:pPr marL="457200" indent="-457200">
              <a:buFont typeface="Arial" panose="020B0604020202020204" pitchFamily="34" charset="0"/>
              <a:buChar char="•"/>
            </a:pPr>
            <a:r>
              <a:rPr lang="en-US" sz="1800" dirty="0" smtClean="0">
                <a:latin typeface="+mj-lt"/>
              </a:rPr>
              <a:t>Do </a:t>
            </a:r>
            <a:r>
              <a:rPr lang="en-US" sz="1800" dirty="0">
                <a:latin typeface="+mj-lt"/>
              </a:rPr>
              <a:t>not fire cartridges which have been damaged or perforated or those that have loose bullets or projectiles.</a:t>
            </a:r>
          </a:p>
          <a:p>
            <a:pPr marL="457200" indent="-457200">
              <a:buFont typeface="Arial" panose="020B0604020202020204" pitchFamily="34" charset="0"/>
              <a:buChar char="•"/>
            </a:pPr>
            <a:endParaRPr lang="en-US" sz="1800" dirty="0">
              <a:latin typeface="+mj-lt"/>
            </a:endParaRPr>
          </a:p>
          <a:p>
            <a:pPr marL="457200" indent="-457200">
              <a:buFont typeface="Arial" panose="020B0604020202020204" pitchFamily="34" charset="0"/>
              <a:buChar char="•"/>
            </a:pPr>
            <a:r>
              <a:rPr lang="en-US" sz="1800" dirty="0" smtClean="0">
                <a:latin typeface="+mj-lt"/>
              </a:rPr>
              <a:t>Never </a:t>
            </a:r>
            <a:r>
              <a:rPr lang="en-US" sz="1800" dirty="0">
                <a:latin typeface="+mj-lt"/>
              </a:rPr>
              <a:t>use armor-piercing (AP, API, or API-T) ammunition in training demonstrations involving manned tanks and vehicles.</a:t>
            </a:r>
          </a:p>
          <a:p>
            <a:pPr marL="457200" indent="-457200">
              <a:buFont typeface="Arial" panose="020B0604020202020204" pitchFamily="34" charset="0"/>
              <a:buChar char="•"/>
            </a:pPr>
            <a:endParaRPr lang="en-US" sz="1800" dirty="0">
              <a:latin typeface="+mj-lt"/>
            </a:endParaRPr>
          </a:p>
          <a:p>
            <a:pPr marL="457200" indent="-457200">
              <a:buFont typeface="Arial" panose="020B0604020202020204" pitchFamily="34" charset="0"/>
              <a:buChar char="•"/>
            </a:pPr>
            <a:r>
              <a:rPr lang="en-US" sz="1800" dirty="0" smtClean="0">
                <a:latin typeface="+mj-lt"/>
              </a:rPr>
              <a:t>Do </a:t>
            </a:r>
            <a:r>
              <a:rPr lang="en-US" sz="1800" dirty="0">
                <a:latin typeface="+mj-lt"/>
              </a:rPr>
              <a:t>not fire ammunition until it has been identified by ammunition lot number and any suspensions or restrictions have been verified.</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smtClean="0">
              <a:latin typeface="+mj-lt"/>
            </a:endParaRP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endParaRPr lang="en-US" sz="2000" dirty="0">
              <a:latin typeface="+mj-lt"/>
            </a:endParaRPr>
          </a:p>
        </p:txBody>
      </p:sp>
    </p:spTree>
    <p:extLst>
      <p:ext uri="{BB962C8B-B14F-4D97-AF65-F5344CB8AC3E}">
        <p14:creationId xmlns:p14="http://schemas.microsoft.com/office/powerpoint/2010/main" val="2373589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 y="1828800"/>
            <a:ext cx="9144000" cy="4953000"/>
          </a:xfrm>
        </p:spPr>
        <p:txBody>
          <a:bodyPr/>
          <a:lstStyle/>
          <a:p>
            <a:r>
              <a:rPr lang="en-US" sz="2400" dirty="0" smtClean="0"/>
              <a:t>Gauge</a:t>
            </a:r>
          </a:p>
          <a:p>
            <a:r>
              <a:rPr lang="en-US" sz="2000" dirty="0"/>
              <a:t>SAA designated in size by gauge are exclusively used in shotguns and are measured by the diameter of the shotgun barrel. The gauge of an SAA item more specifically identifies the number of lead balls (with an equivalent diameter to the bore) that would be required to weigh one pound. </a:t>
            </a:r>
          </a:p>
          <a:p>
            <a:r>
              <a:rPr lang="en-US" sz="2000" dirty="0"/>
              <a:t>Example: A 24-gauge shotgun has a smaller bore diameter than a 12-gauge shotgun since it would require 24 lead balls of that bore diameter to equal one pound, whereas a 12-gauge shotgun would only require 12. This principle is illustrated by the scales in the </a:t>
            </a:r>
          </a:p>
          <a:p>
            <a:endParaRPr lang="en-US" sz="2400"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5</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SMALL ARMS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1295400" y="4867275"/>
            <a:ext cx="5534025" cy="1990725"/>
          </a:xfrm>
          <a:prstGeom prst="rect">
            <a:avLst/>
          </a:prstGeom>
        </p:spPr>
      </p:pic>
    </p:spTree>
    <p:extLst>
      <p:ext uri="{BB962C8B-B14F-4D97-AF65-F5344CB8AC3E}">
        <p14:creationId xmlns:p14="http://schemas.microsoft.com/office/powerpoint/2010/main" val="31040109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819400"/>
            <a:ext cx="7772400" cy="1470025"/>
          </a:xfrm>
        </p:spPr>
        <p:txBody>
          <a:bodyPr/>
          <a:lstStyle/>
          <a:p>
            <a:pPr>
              <a:defRPr/>
            </a:pPr>
            <a:r>
              <a:rPr lang="en-US" sz="7200" dirty="0" smtClean="0"/>
              <a:t>Questions</a:t>
            </a:r>
            <a:endParaRPr lang="en-US" sz="7200" dirty="0"/>
          </a:p>
        </p:txBody>
      </p:sp>
      <p:sp>
        <p:nvSpPr>
          <p:cNvPr id="15667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fld id="{8D0FC100-A451-42FF-9336-E5A2588F9391}" type="slidenum">
              <a:rPr lang="en-US" altLang="en-US" sz="1400" smtClean="0"/>
              <a:pPr/>
              <a:t>50</a:t>
            </a:fld>
            <a:endParaRPr lang="en-US" altLang="en-US" sz="1400" smtClean="0"/>
          </a:p>
        </p:txBody>
      </p:sp>
    </p:spTree>
    <p:extLst>
      <p:ext uri="{BB962C8B-B14F-4D97-AF65-F5344CB8AC3E}">
        <p14:creationId xmlns:p14="http://schemas.microsoft.com/office/powerpoint/2010/main" val="388439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 y="1828800"/>
            <a:ext cx="9144000" cy="4953000"/>
          </a:xfrm>
        </p:spPr>
        <p:txBody>
          <a:bodyPr/>
          <a:lstStyle/>
          <a:p>
            <a:r>
              <a:rPr lang="en-US" sz="2400" dirty="0"/>
              <a:t>Weapon Bore </a:t>
            </a:r>
            <a:r>
              <a:rPr lang="en-US" sz="2400" dirty="0" smtClean="0"/>
              <a:t>Classifications</a:t>
            </a:r>
          </a:p>
          <a:p>
            <a:r>
              <a:rPr lang="en-US" sz="2000" dirty="0"/>
              <a:t>Weapon barrel may be referred to as weapon bore in many publications. A weapon bore may be described as having a smooth bore or rifled bore. Shotguns typically use smooth bore weapons while other SAA use rifled bore weapons.</a:t>
            </a:r>
          </a:p>
          <a:p>
            <a:r>
              <a:rPr lang="en-US" sz="2000" dirty="0"/>
              <a:t>The barrel of a smooth bore weapon has a relatively flat, smooth surface. Rifled bore weapons, on the other hand, contain lands and grooves on the interior of the weapon barrel. The lands are raised edges in the bore and the grooves are flat surfaces. The diameter of a rifled bore weapon is measured from land to land. </a:t>
            </a:r>
          </a:p>
          <a:p>
            <a:endParaRPr lang="en-US" sz="2400"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6</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SMALL ARMS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pic>
        <p:nvPicPr>
          <p:cNvPr id="5" name="Picture 4"/>
          <p:cNvPicPr>
            <a:picLocks noChangeAspect="1"/>
          </p:cNvPicPr>
          <p:nvPr/>
        </p:nvPicPr>
        <p:blipFill>
          <a:blip r:embed="rId2"/>
          <a:stretch>
            <a:fillRect/>
          </a:stretch>
        </p:blipFill>
        <p:spPr>
          <a:xfrm>
            <a:off x="1173162" y="4572000"/>
            <a:ext cx="5837238" cy="2209799"/>
          </a:xfrm>
          <a:prstGeom prst="rect">
            <a:avLst/>
          </a:prstGeom>
        </p:spPr>
      </p:pic>
    </p:spTree>
    <p:extLst>
      <p:ext uri="{BB962C8B-B14F-4D97-AF65-F5344CB8AC3E}">
        <p14:creationId xmlns:p14="http://schemas.microsoft.com/office/powerpoint/2010/main" val="1008433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 y="1828800"/>
            <a:ext cx="9144000" cy="4953000"/>
          </a:xfrm>
        </p:spPr>
        <p:txBody>
          <a:bodyPr/>
          <a:lstStyle/>
          <a:p>
            <a:r>
              <a:rPr lang="en-US" sz="2400" dirty="0"/>
              <a:t>Major </a:t>
            </a:r>
            <a:r>
              <a:rPr lang="en-US" sz="2400" dirty="0" smtClean="0"/>
              <a:t>Components</a:t>
            </a:r>
          </a:p>
          <a:p>
            <a:r>
              <a:rPr lang="en-US" sz="2000" dirty="0"/>
              <a:t>SAA items may vary by size, designation, and bore type, but they all consist of the following four major components:</a:t>
            </a:r>
          </a:p>
          <a:p>
            <a:r>
              <a:rPr lang="en-US" sz="2000" dirty="0"/>
              <a:t>Bullet (projectile)</a:t>
            </a:r>
          </a:p>
          <a:p>
            <a:r>
              <a:rPr lang="en-US" sz="2000" dirty="0"/>
              <a:t>Cartridge Case</a:t>
            </a:r>
          </a:p>
          <a:p>
            <a:r>
              <a:rPr lang="en-US" sz="2000" dirty="0"/>
              <a:t>Propellant </a:t>
            </a:r>
          </a:p>
          <a:p>
            <a:r>
              <a:rPr lang="en-US" sz="2000" dirty="0"/>
              <a:t>Primer</a:t>
            </a:r>
          </a:p>
          <a:p>
            <a:r>
              <a:rPr lang="en-US" sz="2000" dirty="0"/>
              <a:t>The image below depicts a standard SAA cartridge as well as the four major components.</a:t>
            </a:r>
          </a:p>
          <a:p>
            <a:endParaRPr lang="en-US" sz="2400"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7</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SMALL ARMS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1905000" y="4933950"/>
            <a:ext cx="4932304" cy="1847850"/>
          </a:xfrm>
          <a:prstGeom prst="rect">
            <a:avLst/>
          </a:prstGeom>
        </p:spPr>
      </p:pic>
    </p:spTree>
    <p:extLst>
      <p:ext uri="{BB962C8B-B14F-4D97-AF65-F5344CB8AC3E}">
        <p14:creationId xmlns:p14="http://schemas.microsoft.com/office/powerpoint/2010/main" val="2068730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 y="1828800"/>
            <a:ext cx="9144000" cy="4953000"/>
          </a:xfrm>
        </p:spPr>
        <p:txBody>
          <a:bodyPr/>
          <a:lstStyle/>
          <a:p>
            <a:r>
              <a:rPr lang="en-US" sz="2400" dirty="0" smtClean="0"/>
              <a:t>Bullet</a:t>
            </a:r>
          </a:p>
          <a:p>
            <a:r>
              <a:rPr lang="en-US" sz="2400" dirty="0"/>
              <a:t>Bullet is a common term for a small arms projectile. The bullet is the component of the cartridge that is propelled from the weapon towards the intended target. The bullet often consists of the  subcomponents identified in the animation below. </a:t>
            </a:r>
          </a:p>
          <a:p>
            <a:r>
              <a:rPr lang="en-US" sz="2400" dirty="0" smtClean="0"/>
              <a:t>Bullet                         SAA </a:t>
            </a:r>
            <a:r>
              <a:rPr lang="en-US" sz="2400" dirty="0"/>
              <a:t>Components</a:t>
            </a:r>
          </a:p>
          <a:p>
            <a:endParaRPr lang="en-US" sz="2400"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8</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SMALL ARMS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pic>
        <p:nvPicPr>
          <p:cNvPr id="5" name="Picture 4"/>
          <p:cNvPicPr>
            <a:picLocks noChangeAspect="1"/>
          </p:cNvPicPr>
          <p:nvPr/>
        </p:nvPicPr>
        <p:blipFill>
          <a:blip r:embed="rId2"/>
          <a:stretch>
            <a:fillRect/>
          </a:stretch>
        </p:blipFill>
        <p:spPr>
          <a:xfrm>
            <a:off x="1524000" y="3867150"/>
            <a:ext cx="590550" cy="2990850"/>
          </a:xfrm>
          <a:prstGeom prst="rect">
            <a:avLst/>
          </a:prstGeom>
        </p:spPr>
      </p:pic>
      <p:pic>
        <p:nvPicPr>
          <p:cNvPr id="7" name="Picture 6"/>
          <p:cNvPicPr>
            <a:picLocks noChangeAspect="1"/>
          </p:cNvPicPr>
          <p:nvPr/>
        </p:nvPicPr>
        <p:blipFill>
          <a:blip r:embed="rId3"/>
          <a:stretch>
            <a:fillRect/>
          </a:stretch>
        </p:blipFill>
        <p:spPr>
          <a:xfrm>
            <a:off x="3124200" y="4414838"/>
            <a:ext cx="4476750" cy="1552575"/>
          </a:xfrm>
          <a:prstGeom prst="rect">
            <a:avLst/>
          </a:prstGeom>
        </p:spPr>
      </p:pic>
    </p:spTree>
    <p:extLst>
      <p:ext uri="{BB962C8B-B14F-4D97-AF65-F5344CB8AC3E}">
        <p14:creationId xmlns:p14="http://schemas.microsoft.com/office/powerpoint/2010/main" val="972967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 y="1828800"/>
            <a:ext cx="9144000" cy="4953000"/>
          </a:xfrm>
        </p:spPr>
        <p:txBody>
          <a:bodyPr/>
          <a:lstStyle/>
          <a:p>
            <a:r>
              <a:rPr lang="en-US" sz="2400" dirty="0"/>
              <a:t>Cartridge </a:t>
            </a:r>
            <a:r>
              <a:rPr lang="en-US" sz="2400" dirty="0" smtClean="0"/>
              <a:t>Case</a:t>
            </a:r>
          </a:p>
          <a:p>
            <a:r>
              <a:rPr lang="en-US" sz="2400" dirty="0"/>
              <a:t>The cartridge case holds the propellant, primer, and the bullet. The animation below depicts a common SAA cartridge case.</a:t>
            </a:r>
          </a:p>
          <a:p>
            <a:endParaRPr lang="en-US" sz="2400"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9</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SMALL ARMS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838200" y="3352800"/>
            <a:ext cx="3886200" cy="1409700"/>
          </a:xfrm>
          <a:prstGeom prst="rect">
            <a:avLst/>
          </a:prstGeom>
        </p:spPr>
      </p:pic>
    </p:spTree>
    <p:extLst>
      <p:ext uri="{BB962C8B-B14F-4D97-AF65-F5344CB8AC3E}">
        <p14:creationId xmlns:p14="http://schemas.microsoft.com/office/powerpoint/2010/main" val="180337794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SD Brief">
  <a:themeElements>
    <a:clrScheme name="">
      <a:dk1>
        <a:srgbClr val="000000"/>
      </a:dk1>
      <a:lt1>
        <a:srgbClr val="99FF66"/>
      </a:lt1>
      <a:dk2>
        <a:srgbClr val="000000"/>
      </a:dk2>
      <a:lt2>
        <a:srgbClr val="808080"/>
      </a:lt2>
      <a:accent1>
        <a:srgbClr val="00CC99"/>
      </a:accent1>
      <a:accent2>
        <a:srgbClr val="3333CC"/>
      </a:accent2>
      <a:accent3>
        <a:srgbClr val="CAFFB8"/>
      </a:accent3>
      <a:accent4>
        <a:srgbClr val="000000"/>
      </a:accent4>
      <a:accent5>
        <a:srgbClr val="AAE2CA"/>
      </a:accent5>
      <a:accent6>
        <a:srgbClr val="2D2DB9"/>
      </a:accent6>
      <a:hlink>
        <a:srgbClr val="CCCCFF"/>
      </a:hlink>
      <a:folHlink>
        <a:srgbClr val="B2B2B2"/>
      </a:folHlink>
    </a:clrScheme>
    <a:fontScheme name="BLSD Brief">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BLSD Brief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SD Brief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SD Brief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SD Brief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SD Brie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SD Brie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SD Brie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BLSD Brief</Template>
  <TotalTime>47649</TotalTime>
  <Words>2986</Words>
  <Application>Microsoft Office PowerPoint</Application>
  <PresentationFormat>On-screen Show (4:3)</PresentationFormat>
  <Paragraphs>1292</Paragraphs>
  <Slides>50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Courier New</vt:lpstr>
      <vt:lpstr>Times New Roman</vt:lpstr>
      <vt:lpstr>BLSD Brief</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NMCI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tom.barton</dc:creator>
  <cp:lastModifiedBy>Allison MSgt Jared R</cp:lastModifiedBy>
  <cp:revision>1729</cp:revision>
  <cp:lastPrinted>2014-06-18T16:13:53Z</cp:lastPrinted>
  <dcterms:created xsi:type="dcterms:W3CDTF">2007-07-26T17:56:45Z</dcterms:created>
  <dcterms:modified xsi:type="dcterms:W3CDTF">2017-12-04T21:22:42Z</dcterms:modified>
</cp:coreProperties>
</file>